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 id="286" r:id="rId11"/>
  </p:sldIdLst>
  <p:sldSz cx="9144000" cy="6858000" type="screen4x3"/>
  <p:notesSz cx="6858000" cy="9144000"/>
  <p:custDataLst>
    <p:tags r:id="rId12"/>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slide" Target="slides/slide8.xml" /><Relationship Id="rId12" Type="http://schemas.openxmlformats.org/officeDocument/2006/relationships/tags" Target="tags/tag1.xml" /><Relationship Id="rId13" Type="http://schemas.openxmlformats.org/officeDocument/2006/relationships/presProps" Target="presProps.xml" /><Relationship Id="rId14" Type="http://schemas.openxmlformats.org/officeDocument/2006/relationships/viewProps" Target="viewProps.xml" /><Relationship Id="rId15" Type="http://schemas.openxmlformats.org/officeDocument/2006/relationships/theme" Target="theme/theme1.xml" /><Relationship Id="rId16"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38BA370-4050-4454-8ADB-4B8DDCBC172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DE7BC6B-94D7-45CD-87BF-97CB65CDE39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_rels/notesSlide8.xml.rels>&#65279;<?xml version="1.0" encoding="utf-8" standalone="yes"?><Relationships xmlns="http://schemas.openxmlformats.org/package/2006/relationships"><Relationship Id="rId1" Type="http://schemas.openxmlformats.org/officeDocument/2006/relationships/slide" Target="../slides/slide8.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Stromatolite phototrophic microbial communities at Highborne Cay, Bahamas. (a) Sample 1 – Type 1 mat of near surface Schizothrix gebeleinii community with underlying white (w) and green cyanobacteria community (g) layer; (b) Sample 2 – Type 2 mat comprising bacterial biofilm community with underlying S. gebeleinii; (c) Sample 3 – Type 3 mat, Solentia community; (d) Sample 4 – Pink fuzz, stalked diatom community; (e and h) Sample 5 – Yellow Fuzz, stalked diatom community with underlying S. gebeleinii; (f and i) Tube-dwelling diatom community with underlying Solentia and S. gebeleinii; (g and j) Pudding mat, Phormidium sp. and coccoid cyanobacterium community. Images a–c and h show the surface/near surface ‘caramel layer’ and images a, c, h–j show the subsurface ‘green’ sub-communities of cyanobacteria. a–c and h–j, cross-sections as observed under a dissecting microscope, d–g as they appear in the field. Scale bars are 1 mm.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2012 Federation of European Microbiological Societies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FB475A6-A477-43B5-8C59-8290D9393E62}"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Light response curves (upper panel) and NPQ induction during the same set of light curves (lower panel) for Type 1 Stromatolite mats comprising surface Schizothrix gebeleiini and sub-surface mixed cyanobacteria layer. All data mean ± SE from 10 replicate samples.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2012 Federation of European Microbiological Societies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FB475A6-A477-43B5-8C59-8290D9393E62}"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Light response curves and NPQ induction during the same set of light curves for Type 2 Stromatolite mats comprising near surface Schizothrix gebeleinii. All data mean ± SE from 10 replicate samples.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2012 Federation of European Microbiological Societies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FB475A6-A477-43B5-8C59-8290D9393E62}"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Light response curves (upper panel) and NPQ induction during the same set of light curves (lower panel) for Type 3 Stromatolite mats comprising near surface Solentia sp. and sub-surface mixed cyanobacteria layer. All data mean ± SE from 10 replicate samples.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2012 Federation of European Microbiological Societies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FB475A6-A477-43B5-8C59-8290D9393E62}"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Light response curves (upper panels) and NPQ induction during the same set of light curves (lower panels) for stalked diatom sub-communities overlying Schizothrix gebeleinii. Left-hand panels refer to ‘Pink Fuzz’ dominated by Striatella sp. and right-hand panels refer to ‘Yellow Fuzz’ dominated by Licmophora sp. All data mean ± SE from 10 replicate samples.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2012 Federation of European Microbiological Societies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FB475A6-A477-43B5-8C59-8290D9393E62}"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Light response curves (upper panel) and NPQ induction during the same set of light curves (lower panel) for stalked diatom sub-communities (thought to be Striatella sp.) overlying cyanobacteria sub-community layer (thought to be Schizothrix gebeleinii) on thrombolite samples. This is the thrombolite ‘Pink Fuzz’ equivalent to the Stromatolite samples in Fig. 5. All data mean ± SE from 10 replicate samples.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2012 Federation of European Microbiological Societies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FB475A6-A477-43B5-8C59-8290D9393E62}"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Light response curves (upper panel) and NPQ induction during the same set of light curves (lower panel) for tube-dwelling diatom sub-communities overlying Solentia sp./Schizothrix gebeleinii. All data mean ± SE from 10 replicate samples.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2012 Federation of European Microbiological Societies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FB475A6-A477-43B5-8C59-8290D9393E62}" type="slidenum">
              <a:rPr lang="en-US" altLang="en-US" sz="1200"/>
              <a:t>7</a:t>
            </a:fld>
            <a:endParaRPr lang="en-US" alt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Light response curves (upper panel) and NPQ induction during the same set of light curves (lower panel) for ‘coccoid pudding mats’ thought to be comprised of Phormidium sp. and Schizothrix gebeleinii overlying a coccoid cell layer possibly Cyanothece sp. All data mean ± SE from 10 replicate samples.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2012 Federation of European Microbiological Societies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FB475A6-A477-43B5-8C59-8290D9393E62}" type="slidenum">
              <a:rPr lang="en-US" altLang="en-US" sz="1200"/>
              <a:t>8</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11/j.1574-6941.2012.01421.x" TargetMode="External" /><Relationship Id="rId4" Type="http://schemas.openxmlformats.org/officeDocument/2006/relationships/image" Target="../media/image1.png" /><Relationship Id="rId5" Type="http://schemas.openxmlformats.org/officeDocument/2006/relationships/image" Target="../media/image2.pn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111/j.1574-6941.2012.01421.x" TargetMode="External" /><Relationship Id="rId4" Type="http://schemas.openxmlformats.org/officeDocument/2006/relationships/image" Target="../media/image1.png" /><Relationship Id="rId5" Type="http://schemas.openxmlformats.org/officeDocument/2006/relationships/image" Target="../media/image3.pn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111/j.1574-6941.2012.01421.x" TargetMode="External" /><Relationship Id="rId4" Type="http://schemas.openxmlformats.org/officeDocument/2006/relationships/image" Target="../media/image1.png" /><Relationship Id="rId5" Type="http://schemas.openxmlformats.org/officeDocument/2006/relationships/image" Target="../media/image4.pn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111/j.1574-6941.2012.01421.x" TargetMode="External" /><Relationship Id="rId4" Type="http://schemas.openxmlformats.org/officeDocument/2006/relationships/image" Target="../media/image1.png" /><Relationship Id="rId5" Type="http://schemas.openxmlformats.org/officeDocument/2006/relationships/image" Target="../media/image5.pn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111/j.1574-6941.2012.01421.x" TargetMode="External" /><Relationship Id="rId4" Type="http://schemas.openxmlformats.org/officeDocument/2006/relationships/image" Target="../media/image1.png" /><Relationship Id="rId5" Type="http://schemas.openxmlformats.org/officeDocument/2006/relationships/image" Target="../media/image6.pn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111/j.1574-6941.2012.01421.x" TargetMode="External" /><Relationship Id="rId4" Type="http://schemas.openxmlformats.org/officeDocument/2006/relationships/image" Target="../media/image1.png" /><Relationship Id="rId5" Type="http://schemas.openxmlformats.org/officeDocument/2006/relationships/image" Target="../media/image7.png"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111/j.1574-6941.2012.01421.x" TargetMode="External" /><Relationship Id="rId4" Type="http://schemas.openxmlformats.org/officeDocument/2006/relationships/image" Target="../media/image1.png" /><Relationship Id="rId5" Type="http://schemas.openxmlformats.org/officeDocument/2006/relationships/image" Target="../media/image8.png"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8.xml" /><Relationship Id="rId3" Type="http://schemas.openxmlformats.org/officeDocument/2006/relationships/hyperlink" Target="https://doi.org/10.1111/j.1574-6941.2012.01421.x" TargetMode="External" /><Relationship Id="rId4" Type="http://schemas.openxmlformats.org/officeDocument/2006/relationships/image" Target="../media/image1.png" /><Relationship Id="rId5" Type="http://schemas.openxmlformats.org/officeDocument/2006/relationships/image" Target="../media/image9.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FEMS Microbiol Ecol</a:t>
            </a:r>
            <a:r>
              <a:rPr lang="en-US" altLang="en-US" sz="1000">
                <a:solidFill>
                  <a:srgbClr val="333333"/>
                </a:solidFill>
              </a:rPr>
              <a:t>, Volume 82, Issue 3, December 2012, Pages 584–596, </a:t>
            </a:r>
            <a:r>
              <a:rPr lang="en-US" altLang="en-US" sz="1000">
                <a:solidFill>
                  <a:srgbClr val="333333"/>
                </a:solidFill>
                <a:hlinkClick r:id="rId3"/>
              </a:rPr>
              <a:t>https://doi.org/10.1111/j.1574-6941.2012.01421.x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Stromatolite phototrophic microbial communities at Highborne Cay, Bahamas. (a) Sample 1 – Type 1 mat of near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44800" y="1371600"/>
            <a:ext cx="3444270"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FEMS Microbiol Ecol</a:t>
            </a:r>
            <a:r>
              <a:rPr lang="en-US" altLang="en-US" sz="1000">
                <a:solidFill>
                  <a:srgbClr val="333333"/>
                </a:solidFill>
              </a:rPr>
              <a:t>, Volume 82, Issue 3, December 2012, Pages 584–596, </a:t>
            </a:r>
            <a:r>
              <a:rPr lang="en-US" altLang="en-US" sz="1000">
                <a:solidFill>
                  <a:srgbClr val="333333"/>
                </a:solidFill>
                <a:hlinkClick r:id="rId3"/>
              </a:rPr>
              <a:t>https://doi.org/10.1111/j.1574-6941.2012.01421.x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Light response curves (upper panel) and NPQ induction during the same set of light curves (lower panel) for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309109"/>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FEMS Microbiol Ecol</a:t>
            </a:r>
            <a:r>
              <a:rPr lang="en-US" altLang="en-US" sz="1000">
                <a:solidFill>
                  <a:srgbClr val="333333"/>
                </a:solidFill>
              </a:rPr>
              <a:t>, Volume 82, Issue 3, December 2012, Pages 584–596, </a:t>
            </a:r>
            <a:r>
              <a:rPr lang="en-US" altLang="en-US" sz="1000">
                <a:solidFill>
                  <a:srgbClr val="333333"/>
                </a:solidFill>
                <a:hlinkClick r:id="rId3"/>
              </a:rPr>
              <a:t>https://doi.org/10.1111/j.1574-6941.2012.01421.x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Light response curves and NPQ induction during the same set of light curves for Type 2 Stromatolite mats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57500" y="1371600"/>
            <a:ext cx="3426857"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FEMS Microbiol Ecol</a:t>
            </a:r>
            <a:r>
              <a:rPr lang="en-US" altLang="en-US" sz="1000">
                <a:solidFill>
                  <a:srgbClr val="333333"/>
                </a:solidFill>
              </a:rPr>
              <a:t>, Volume 82, Issue 3, December 2012, Pages 584–596, </a:t>
            </a:r>
            <a:r>
              <a:rPr lang="en-US" altLang="en-US" sz="1000">
                <a:solidFill>
                  <a:srgbClr val="333333"/>
                </a:solidFill>
                <a:hlinkClick r:id="rId3"/>
              </a:rPr>
              <a:t>https://doi.org/10.1111/j.1574-6941.2012.01421.x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Light response curves (upper panel) and NPQ induction during the same set of light curves (lower panel) for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141946"/>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FEMS Microbiol Ecol</a:t>
            </a:r>
            <a:r>
              <a:rPr lang="en-US" altLang="en-US" sz="1000">
                <a:solidFill>
                  <a:srgbClr val="333333"/>
                </a:solidFill>
              </a:rPr>
              <a:t>, Volume 82, Issue 3, December 2012, Pages 584–596, </a:t>
            </a:r>
            <a:r>
              <a:rPr lang="en-US" altLang="en-US" sz="1000">
                <a:solidFill>
                  <a:srgbClr val="333333"/>
                </a:solidFill>
                <a:hlinkClick r:id="rId3"/>
              </a:rPr>
              <a:t>https://doi.org/10.1111/j.1574-6941.2012.01421.x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Light response curves (upper panels) and NPQ induction during the same set of light curves (lower panels) for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82900" y="1371600"/>
            <a:ext cx="3385066"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FEMS Microbiol Ecol</a:t>
            </a:r>
            <a:r>
              <a:rPr lang="en-US" altLang="en-US" sz="1000">
                <a:solidFill>
                  <a:srgbClr val="333333"/>
                </a:solidFill>
              </a:rPr>
              <a:t>, Volume 82, Issue 3, December 2012, Pages 584–596, </a:t>
            </a:r>
            <a:r>
              <a:rPr lang="en-US" altLang="en-US" sz="1000">
                <a:solidFill>
                  <a:srgbClr val="333333"/>
                </a:solidFill>
                <a:hlinkClick r:id="rId3"/>
              </a:rPr>
              <a:t>https://doi.org/10.1111/j.1574-6941.2012.01421.x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Light response curves (upper panel) and NPQ induction during the same set of light curves (lower panel) for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82900" y="1371600"/>
            <a:ext cx="3388548" cy="4457700"/>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FEMS Microbiol Ecol</a:t>
            </a:r>
            <a:r>
              <a:rPr lang="en-US" altLang="en-US" sz="1000">
                <a:solidFill>
                  <a:srgbClr val="333333"/>
                </a:solidFill>
              </a:rPr>
              <a:t>, Volume 82, Issue 3, December 2012, Pages 584–596, </a:t>
            </a:r>
            <a:r>
              <a:rPr lang="en-US" altLang="en-US" sz="1000">
                <a:solidFill>
                  <a:srgbClr val="333333"/>
                </a:solidFill>
                <a:hlinkClick r:id="rId3"/>
              </a:rPr>
              <a:t>https://doi.org/10.1111/j.1574-6941.2012.01421.x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Light response curves (upper panel) and NPQ induction during the same set of light curves (lower panel) for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82900" y="1371600"/>
            <a:ext cx="3388548" cy="4457700"/>
          </a:xfrm>
          <a:prstGeom prst="rect">
            <a:avLst/>
          </a:prstGeom>
        </p:spPr>
      </p:pic>
    </p:spTree>
  </p:cSld>
  <p:clrMapOvr>
    <a:masterClrMapping/>
  </p:clrMapOvr>
  <p:transition/>
  <p:timing/>
</p:sld>
</file>

<file path=ppt/slides/slide8.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FEMS Microbiol Ecol</a:t>
            </a:r>
            <a:r>
              <a:rPr lang="en-US" altLang="en-US" sz="1000">
                <a:solidFill>
                  <a:srgbClr val="333333"/>
                </a:solidFill>
              </a:rPr>
              <a:t>, Volume 82, Issue 3, December 2012, Pages 584–596, </a:t>
            </a:r>
            <a:r>
              <a:rPr lang="en-US" altLang="en-US" sz="1000">
                <a:solidFill>
                  <a:srgbClr val="333333"/>
                </a:solidFill>
                <a:hlinkClick r:id="rId3"/>
              </a:rPr>
              <a:t>https://doi.org/10.1111/j.1574-6941.2012.01421.x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Light response curves (upper panel) and NPQ induction during the same set of light curves (lower panel) for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932991"/>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24</Paragraphs>
  <Slides>8</Slides>
  <Notes>8</Notes>
  <TotalTime>3343</TotalTime>
  <HiddenSlides>0</HiddenSlides>
  <MMClips>0</MMClips>
  <ScaleCrop>0</ScaleCrop>
  <HeadingPairs>
    <vt:vector baseType="variant" size="4">
      <vt:variant>
        <vt:lpstr>Theme</vt:lpstr>
      </vt:variant>
      <vt:variant>
        <vt:i4>1</vt:i4>
      </vt:variant>
      <vt:variant>
        <vt:lpstr>Slide Titles</vt:lpstr>
      </vt:variant>
      <vt:variant>
        <vt:i4>8</vt:i4>
      </vt:variant>
    </vt:vector>
  </HeadingPairs>
  <TitlesOfParts>
    <vt:vector baseType="lpstr" size="9">
      <vt:lpstr>13_Office Theme</vt:lpstr>
      <vt:lpstr>Stromatolite phototrophic microbial communities at Highborne Cay, Bahamas. (a) Sample 1 – Type 1 mat of near ...</vt:lpstr>
      <vt:lpstr>Light response curves (upper panel) and NPQ induction during the same set of light curves (lower panel) for ...</vt:lpstr>
      <vt:lpstr>Light response curves and NPQ induction during the same set of light curves for Type 2 Stromatolite mats ...</vt:lpstr>
      <vt:lpstr>Light response curves (upper panel) and NPQ induction during the same set of light curves (lower panel) for ...</vt:lpstr>
      <vt:lpstr>Light response curves (upper panels) and NPQ induction during the same set of light curves (lower panels) for ...</vt:lpstr>
      <vt:lpstr>Light response curves (upper panel) and NPQ induction during the same set of light curves (lower panel) for ...</vt:lpstr>
      <vt:lpstr>Light response curves (upper panel) and NPQ induction during the same set of light curves (lower panel) for ...</vt:lpstr>
      <vt:lpstr>Light response curves (upper panel) and NPQ induction during the same set of light curves (lower panel) for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2024-04-26T05:21:18Z</dcterms:modified>
</cp:coreProperties>
</file>