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8AA46-2B04-4720-829E-182CB6F4C1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FB6C2B-48CE-4EE3-B0FB-60977C2FA1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 Baseline Characteristics of Study Population Stratified by Treatment Group
Abbreviations: CDI, Clostridium difficile infection; FMT, fecal microbiota transplant.
a Mean ± standard deviation.
b No. (%).
c Median (range).
Figure 1.Enrollment and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2A2F4-A299-4CEE-9639-D3D0A52FDF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daily bowel movements (BMs) in both study arms. Baseline represents reported BMs prior to contracting Clostridium difficile as reported by the patients. Six-month follow-up data are missing from 3 patients in the nasogastric tube group and 2 patients in the colonoscopy group. Abbreviation: FMT, fecal microbiota transplant.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2A2F4-A299-4CEE-9639-D3D0A52FDF6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scores of subjective well-being over time as reported using a standardized questionnaire with a scale of 1–10, 1 being the lowest. The colonoscopy group had consistently higher scores, accounted for by a mean higher reported score at day –1. When analyzing the absolute increment in health scores, the groups did not differ (P = .51). Abbreviation: FMT, fecal microbiota transplant.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2A2F4-A299-4CEE-9639-D3D0A52FDF6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Microbiota diversity in fecal samples obtained from fecal microbiota transplant recipients before and after the procedure, as compared with the donors, expressed by the Shannon diversity index. The box-and-whisker plots indicate interquartile ranges (boxes), medians (red horizontal lines), and range (whiskers). Abbreviations: FMT, fecal microbiota transplant; SDI, Shannon diversity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2A2F4-A299-4CEE-9639-D3D0A52FDF6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Microbiota diversity in fecal samples obtained from fecal microbiota transplant recipients before and after the procedure, stratified by treatment route and expressed by the Shannon diversity index. The box-and-whisker plots indicate interquartile ranges (boxes), medians (red horizontal lines), and range (whiskers). Abbreviation: SDI, Shannon diversity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2A2F4-A299-4CEE-9639-D3D0A52FDF6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u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id/ciu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id/ciu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id/ciu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id/ciu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58, Issue 11, 1 June 2014, Pages 1515–1522,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https://doi.org/10.1093/cid/ciu135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Select Baseline Characteristics of Study Population Stratified by Treatment Group
Abbreviations: CDI,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08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58, Issue 11, 1 June 2014, Pages 1515–1522,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https://doi.org/10.1093/cid/ciu135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number of daily bowel movements (BMs) in both study arms. Baseline represents reported BMs prior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33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58, Issue 11, 1 June 2014, Pages 1515–1522,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https://doi.org/10.1093/cid/ciu135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Mean scores of subjective well-being over time as reported using a standardized questionnaire with a scale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5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58, Issue 11, 1 June 2014, Pages 1515–1522,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https://doi.org/10.1093/cid/ciu135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Microbiota diversity in fecal samples obtained from fecal microbiota transplant recipients before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47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58, Issue 11, 1 June 2014, Pages 1515–1522,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https://doi.org/10.1093/cid/ciu135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Microbiota diversity in fecal samples obtained from fecal microbiota transplant recipients before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979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Table 1. Select Baseline Characteristics of Study Population Stratified by Treatment Group
Abbreviations: CDI, ...</vt:lpstr>
      <vt:lpstr>Figure 2. Mean number of daily bowel movements (BMs) in both study arms. Baseline represents reported BMs prior to ...</vt:lpstr>
      <vt:lpstr>Figure 3. Mean scores of subjective well-being over time as reported using a standardized questionnaire with a scale of ...</vt:lpstr>
      <vt:lpstr>Figure 4. Microbiota diversity in fecal samples obtained from fecal microbiota transplant recipients before and after ...</vt:lpstr>
      <vt:lpstr>Figure 5. Microbiota diversity in fecal samples obtained from fecal microbiota transplant recipients before and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2024-04-27T04:24:51Z</dcterms:modified>
</cp:coreProperties>
</file>