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2C0EC09-32D0-4598-9BD3-11A3902D8AD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64E864-FDB0-4CF0-B5E6-1452C4DC563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Mean monthly maximum (white circles) and minimum (grey circles) temperatures, total monthly rainfall (black bars) and total monthly pan evaporation (white bars). (b) Mean monthly VPD at 09:00 h (white circles), 12:00 h (grey circles) and 15:00 h (black circles) over the study period between November 2003 and March 2005. All weather data were recorded by the Bureau of Meteorology at the Dwellingup weather station (32.71°S, 116.06°E), Western Australia.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2944-B0D6-4772-A072-5F2AECA9DFC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Morning (a and b), midday (c and d) and afternoon (e and f) stomatal conductance (gs) of E. marginata (jarrah) and C. calophylla (marri) at low-quality (black) and high-quality (white) restored mine sites. Bars on mean values represent mean standard error (n = 3–9). Bold bars represent least significant difference (P &lt; 0.05) between months within site and species for the low-quality (LQ) and high-quality (HQ) sites. Significant differences (P &lt; 0.05) for the interaction site × species within any given month are represented by an asterisk. Significant differences (P &lt; 0.05) between time of day within site and species are represented by † below the x-axis of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2944-B0D6-4772-A072-5F2AECA9DFC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Morning (a and b), midday (c and d) and afternoon (e and f) photosynthesis (A) of E. marginata (jarrah) and C. calophylla (marri) at low-quality (black) and high-quality (white) restored bauxite mine sites. Bars on mean values represent mean standard error (n = 3–9). Bold bars represent least significant difference (P &lt; 0.05) between months within site and species for the low-quality (LQ) and high-quality (HQ) sites. Significant differences (P &lt; 0.05) for the interaction site × species within any given month are represented by an asterisk. Significant differences (P &lt; 0.05) between time of day within site and species are represented by † below the x-axis of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2944-B0D6-4772-A072-5F2AECA9DFC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Midday leaf water potential (ψ) (a and b), daily average osmotic potential (ψ) corrected for RWC (c and d) and daily average RWC ­(e and f) of E. marginata (jarrah) and C. calophylla (marri) at low-quality (black) and high-quality (white) restored bauxite mine sites. Bars on mean values represent mean standard error (n = 3–18). Bold bars represent least significant difference (P &lt; 0.05) between months within site and species for the low-quality (LQ) and high-quality (HQ) sites. Significant differences (P &lt; 0.05) for the interaction site × species within any given month are represented by an asterisk.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2944-B0D6-4772-A072-5F2AECA9DFC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Morning (white), midday (grey) and afternoon (black) stomatal conductance (gs) in relation to VPD during ‘winter/spring’ (June − December; a and b), ‘mid-summer’ (January − February; c and d) and ‘late summer/autumn’ (March − May; e and f) for E. marginata (jarrah) and C. calophylla (marri) at low-quality and high-quality restored bauxite mine sites. Bars represent mean standard error (n = 3–9).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2944-B0D6-4772-A072-5F2AECA9DFC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Relationship between morning stomatal conductance (gs) and midday water potential (ψ; a and b), and average daily RWC (c and d) for E. marginata (jarrah) and C. calophylla (marri) from both low-quality (black) and high-quality (white) restored bauxite mine sites. Each point represents data captured for each month between November 2003 and March 2005. Data for April–September, 2004, are omitted to avoid the complication of low gs as a result of low morning vapour pressure deficits (VPD &lt; 1 kPa) and/or temperature (&lt;15 °C). Bars represent mean standard error (n = 3–18).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3F42944-B0D6-4772-A072-5F2AECA9DFC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treephys/tpr08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treephys/tpr08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treephys/tpr08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treephys/tpr08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treephys/tpr08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treephys/tpr085"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31, Issue 10, October 2011, Pages 1052–1066, </a:t>
            </a:r>
            <a:r>
              <a:rPr lang="en-US" altLang="en-US" sz="1000">
                <a:solidFill>
                  <a:srgbClr val="333333"/>
                </a:solidFill>
                <a:hlinkClick r:id="rId3"/>
              </a:rPr>
              <a:t>https://doi.org/10.1093/treephys/tpr085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Mean monthly maximum (white circles) and minimum (grey circles) temperatures, total monthly rainfall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284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31, Issue 10, October 2011, Pages 1052–1066, </a:t>
            </a:r>
            <a:r>
              <a:rPr lang="en-US" altLang="en-US" sz="1000">
                <a:solidFill>
                  <a:srgbClr val="333333"/>
                </a:solidFill>
                <a:hlinkClick r:id="rId3"/>
              </a:rPr>
              <a:t>https://doi.org/10.1093/treephys/tpr085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Morning (a and b), midday (c and d) and afternoon (e and f) stomatal conductance (g</a:t>
            </a:r>
            <a:r>
              <a:rPr lang="en-US" altLang="en-US" b="0" baseline="-25000"/>
              <a:t>s</a:t>
            </a:r>
            <a:r>
              <a:rPr lang="en-US" altLang="en-US" b="0"/>
              <a:t>) of 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30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31, Issue 10, October 2011, Pages 1052–1066, </a:t>
            </a:r>
            <a:r>
              <a:rPr lang="en-US" altLang="en-US" sz="1000">
                <a:solidFill>
                  <a:srgbClr val="333333"/>
                </a:solidFill>
                <a:hlinkClick r:id="rId3"/>
              </a:rPr>
              <a:t>https://doi.org/10.1093/treephys/tpr085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Morning (a and b), midday (c and d) and afternoon (e and f) photosynthesis (A) of E. marginata (jarrah)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982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31, Issue 10, October 2011, Pages 1052–1066, </a:t>
            </a:r>
            <a:r>
              <a:rPr lang="en-US" altLang="en-US" sz="1000">
                <a:solidFill>
                  <a:srgbClr val="333333"/>
                </a:solidFill>
                <a:hlinkClick r:id="rId3"/>
              </a:rPr>
              <a:t>https://doi.org/10.1093/treephys/tpr085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Midday leaf water potential (ψ) (a and b), daily average osmotic potential (ψ) corrected for RWC (c and 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876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31, Issue 10, October 2011, Pages 1052–1066, </a:t>
            </a:r>
            <a:r>
              <a:rPr lang="en-US" altLang="en-US" sz="1000">
                <a:solidFill>
                  <a:srgbClr val="333333"/>
                </a:solidFill>
                <a:hlinkClick r:id="rId3"/>
              </a:rPr>
              <a:t>https://doi.org/10.1093/treephys/tpr085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Morning (white), midday (grey) and afternoon (black) stomatal conductance (g</a:t>
            </a:r>
            <a:r>
              <a:rPr lang="en-US" altLang="en-US" b="0" baseline="-25000"/>
              <a:t>s</a:t>
            </a:r>
            <a:r>
              <a:rPr lang="en-US" altLang="en-US" b="0"/>
              <a:t>) in relation to VPD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293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Tree Physiol</a:t>
            </a:r>
            <a:r>
              <a:rPr lang="en-US" altLang="en-US" sz="1000">
                <a:solidFill>
                  <a:srgbClr val="333333"/>
                </a:solidFill>
              </a:rPr>
              <a:t>, Volume 31, Issue 10, October 2011, Pages 1052–1066, </a:t>
            </a:r>
            <a:r>
              <a:rPr lang="en-US" altLang="en-US" sz="1000">
                <a:solidFill>
                  <a:srgbClr val="333333"/>
                </a:solidFill>
                <a:hlinkClick r:id="rId3"/>
              </a:rPr>
              <a:t>https://doi.org/10.1093/treephys/tpr085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Relationship between morning stomatal conductance (g</a:t>
            </a:r>
            <a:r>
              <a:rPr lang="en-US" altLang="en-US" b="0" baseline="-25000"/>
              <a:t>s</a:t>
            </a:r>
            <a:r>
              <a:rPr lang="en-US" altLang="en-US" b="0"/>
              <a:t>) and midday water potential (ψ; a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692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Mean monthly maximum (white circles) and minimum (grey circles) temperatures, total monthly rainfall ...</vt:lpstr>
      <vt:lpstr>Figure 2. Morning (a and b), midday (c and d) and afternoon (e and f) stomatal conductance (gs) of E. ...</vt:lpstr>
      <vt:lpstr>Figure 3. Morning (a and b), midday (c and d) and afternoon (e and f) photosynthesis (A) of E. marginata (jarrah) and ...</vt:lpstr>
      <vt:lpstr>Figure 4. Midday leaf water potential (ψ) (a and b), daily average osmotic potential (ψ) corrected for RWC (c and d) ...</vt:lpstr>
      <vt:lpstr>Figure 5. Morning (white), midday (grey) and afternoon (black) stomatal conductance (gs) in relation to VPD ...</vt:lpstr>
      <vt:lpstr>Figure 6. Relationship between morning stomatal conductance (gs) and midday water potential (ψ; a and 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2024-04-26T13:15:58Z</dcterms:modified>
</cp:coreProperties>
</file>