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  <p:sldId id="295" r:id="rId14"/>
    <p:sldId id="298" r:id="rId15"/>
    <p:sldId id="301" r:id="rId16"/>
    <p:sldId id="304" r:id="rId17"/>
    <p:sldId id="307" r:id="rId18"/>
    <p:sldId id="310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tags" Target="tags/tag1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2EA88D5-A1EE-4B8C-B447-1755D4246CF7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F150E72-9ED0-421E-B514-C792B910B401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Harpsichord from Michele Todini’s Galleria Armonica, Rome, about 1670 (Metropolitan Museum of Art, New York); plan with reconstruction of the original compass, bridge, and nut; the line below the rose indicates the direction of the soundboard grain (drawing by the author)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Early Music, Vol. XXXV, No. 4 © The Author 2007. Published by Oxford University Press.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F8AFBD-6515-4A78-8BD9-40B68C2F34A2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10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Graph of the string lengths of typical Florentine and Portuguese instruments: in red, a piano by Cristofori, 1726 (Grassi Museum, Leipzig; data from Schwarz, 2002); in blue, the piano by Manuel Antunes, 1767. The Antunes curve is substantially the same as that of the Cristofori, although it is slightly lower because of the shorter scaling (c′′= 273 mm; Cristofori’s c′′= 281 mm), presumably designed for a somewhat higher pitch. For comparison, the strongly foreshorted 8′scaling of the Andreas Ruckers harpsichord of 1607 (National Music Museum; c′′= 359 mm) is shown in yellow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Early Music, Vol. XXXV, No. 4 © The Author 2007. Published by Oxford University Press.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F8AFBD-6515-4A78-8BD9-40B68C2F34A2}" type="slidenum">
              <a:rPr lang="en-US" altLang="en-US" sz="1200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Outline, nut, bridge and gap of a harpsichord by Joaquim José Antunes, Lisbon, 1758 (Museu da Música, Lisbon; drawn by the author after the x-ray plan and measurements in Doderer and van der Meer, 2005), superimposed in white on a photo of the piano made by his elder brother Manuel in 1767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Early Music, Vol. XXXV, No. 4 © The Author 2007. Published by Oxford University Press.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F8AFBD-6515-4A78-8BD9-40B68C2F34A2}" type="slidenum">
              <a:rPr lang="en-US" altLang="en-US" sz="1200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Jacks of the Calisto harpsichord (photo by the author)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Early Music, Vol. XXXV, No. 4 © The Author 2007. Published by Oxford University Press.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F8AFBD-6515-4A78-8BD9-40B68C2F34A2}" type="slidenum">
              <a:rPr lang="en-US" altLang="en-US" sz="1200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Harpsichord by an unknown Florentine maker (Grassi Museum, Leipzig, no.89; photo from Henkel, 1979, reproduced with permission)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Early Music, Vol. XXXV, No. 4 © The Author 2007. Published by Oxford University Press.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F8AFBD-6515-4A78-8BD9-40B68C2F34A2}" type="slidenum">
              <a:rPr lang="en-US" altLang="en-US" sz="1200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Harpsichord by Vincenzio Sodi, Florence, 1782 (National Music Museum, Vermillion, cat. no.9825; Arne B. and Jeanne F. Larson Fund and gift of Conrad Seaman, Pittsburgh, 2000; photo by Simon Spicer)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Early Music, Vol. XXXV, No. 4 © The Author 2007. Published by Oxford University Press.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F8AFBD-6515-4A78-8BD9-40B68C2F34A2}" type="slidenum">
              <a:rPr lang="en-US" altLang="en-US" sz="1200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Harpsichord by José Calisto, Portugal (probably Lisbon), 1780 (National Music Museum, Vermillion, cat. no.6204; Rawlins Fund, 1999; photo by Bill Willroth, Sr.)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Early Music, Vol. XXXV, No. 4 © The Author 2007. Published by Oxford University Press.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F8AFBD-6515-4A78-8BD9-40B68C2F34A2}" type="slidenum">
              <a:rPr lang="en-US" altLang="en-US" sz="1200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Plan of the Calisto harpsichord (photo by Bill Willroth, Sr.)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Early Music, Vol. XXXV, No. 4 © The Author 2007. Published by Oxford University Press.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F8AFBD-6515-4A78-8BD9-40B68C2F34A2}" type="slidenum">
              <a:rPr lang="en-US" altLang="en-US" sz="1200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Harpsichord by Bartolomeo Cristofori, Florence, between 1688 and 1700 (Florence, Collezione del Conservatorio Cherubini, Galleria dell’Accademia; photo by Marco Rabatti and Sergio Domingie); the compass was originally GG (without GG♯) to c′′′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Early Music, Vol. XXXV, No. 4 © The Author 2007. Published by Oxford University Press.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F8AFBD-6515-4A78-8BD9-40B68C2F34A2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Harpsichord attributed to Bartolomeo Cristofori, Florence, about 1700–20 (Stearns Collection of Musical Instruments, University of Michigan, Ann Arbor, cat. no.1332; photo by Christopher Dempsey); the painted decoration is not original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Early Music, Vol. XXXV, No. 4 © The Author 2007. Published by Oxford University Press.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F8AFBD-6515-4A78-8BD9-40B68C2F34A2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Harpsichord by Joseph Bueno, Valladolid, 1712 (Fundación Joaquín Díaz, Urueña, Valladolid; photo by the author)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Early Music, Vol. XXXV, No. 4 © The Author 2007. Published by Oxford University Press.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F8AFBD-6515-4A78-8BD9-40B68C2F34A2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Cross-sections of bridges (left to right) by Andreas Ruckers (Antwerp, 1607), Joseph Bueno (Valladolid, 1712), José Calisto (Portugal, 1780), Manuel Antunes (Lisbon, 1767) and Vincenzio Sodi (Florence, 1782; similar to the bridges of Cristofori and Ferrini); the bar is 10 mm long (all the instruments except the Bueno are in the National Music Museum, Vermillion, SD; drawing by the author)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Early Music, Vol. XXXV, No. 4 © The Author 2007. Published by Oxford University Press.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F8AFBD-6515-4A78-8BD9-40B68C2F34A2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Harpsichord by an unknown Spanish maker, probably Salamanca province, first half of the 18th century (private collection, USA; photograph by John Phillips)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Early Music, Vol. XXXV, No. 4 © The Author 2007. Published by Oxford University Press.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F8AFBD-6515-4A78-8BD9-40B68C2F34A2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7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Harpsichord attributed to Manuel Ângelo Villa, Lisbon, first half of the 18th century (reproduced with permission) (Berlin, Musikinstrumenten-Museum, Kat.-Nr.4)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Early Music, Vol. XXXV, No. 4 © The Author 2007. Published by Oxford University Press.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F8AFBD-6515-4A78-8BD9-40B68C2F34A2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8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Plans of instruments by Bartolomeo Cristofori, Florence, 1722: (a) harpsichord (Grassi Museum, Leipzig); (b) piano (Museo degli Strumenti Musicali, Rome) (both drawn by the author after plans in Schwarz, 2002)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Early Music, Vol. XXXV, No. 4 © The Author 2007. Published by Oxford University Press.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F8AFBD-6515-4A78-8BD9-40B68C2F34A2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9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Plans of typical Portuguese instruments: (a) harpsichord by an unknown maker (Museu da Música, Lisbon, no.456; drawn by the author after a photo and measurements in Doderer and van der Meer, 2005); (b) piano by Manuel Antunes, Lisbon, 1767 (National Music Museum, Vermillion, cat. no.5055; Rawlins Fund, 1990; photo by the author)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Early Music, Vol. XXXV, No. 4 © The Author 2007. Published by Oxford University Press.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F8AFBD-6515-4A78-8BD9-40B68C2F34A2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em/cam09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doi.org/10.1093/em/cam09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hyperlink" Target="https://doi.org/10.1093/em/cam09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hyperlink" Target="https://doi.org/10.1093/em/cam09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hyperlink" Target="https://doi.org/10.1093/em/cam09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hyperlink" Target="https://doi.org/10.1093/em/cam09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5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hyperlink" Target="https://doi.org/10.1093/em/cam09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6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hyperlink" Target="https://doi.org/10.1093/em/cam09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em/cam09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em/cam09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em/cam09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em/cam09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em/cam09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em/cam09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em/cam09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em/cam09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Early Music</a:t>
            </a:r>
            <a:r>
              <a:rPr lang="en-US" altLang="en-US" sz="1000">
                <a:solidFill>
                  <a:srgbClr val="333333"/>
                </a:solidFill>
              </a:rPr>
              <a:t>, Volume 35, Issue 4, November 2007, Pages 575–604,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https://doi.org/10.1093/em/cam092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 </a:t>
            </a:r>
            <a:r>
              <a:rPr lang="en-US" altLang="en-US" b="0"/>
              <a:t>Harpsichord from Michele Todini’s Galleria Armonica, Rome, about 1670 (Metropolitan Museum of Art, New York);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848100" y="1371600"/>
            <a:ext cx="145571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Early Music</a:t>
            </a:r>
            <a:r>
              <a:rPr lang="en-US" altLang="en-US" sz="1000">
                <a:solidFill>
                  <a:srgbClr val="333333"/>
                </a:solidFill>
              </a:rPr>
              <a:t>, Volume 35, Issue 4, November 2007, Pages 575–604,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https://doi.org/10.1093/em/cam092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10 </a:t>
            </a:r>
            <a:r>
              <a:rPr lang="en-US" altLang="en-US" b="0"/>
              <a:t>Graph of the string lengths of typical Florentine and Portuguese instruments: in red, a piano by Cristofori,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60700" y="1371600"/>
            <a:ext cx="301591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Early Music</a:t>
            </a:r>
            <a:r>
              <a:rPr lang="en-US" altLang="en-US" sz="1000">
                <a:solidFill>
                  <a:srgbClr val="333333"/>
                </a:solidFill>
              </a:rPr>
              <a:t>, Volume 35, Issue 4, November 2007, Pages 575–604,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https://doi.org/10.1093/em/cam092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11 </a:t>
            </a:r>
            <a:r>
              <a:rPr lang="en-US" altLang="en-US" b="0"/>
              <a:t>Outline, nut, bridge and gap of a harpsichord by Joaquim José Antunes, Lisbon, 1758 (Museu da Música, Lisbon;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733800" y="1371600"/>
            <a:ext cx="168649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Early Music</a:t>
            </a:r>
            <a:r>
              <a:rPr lang="en-US" altLang="en-US" sz="1000">
                <a:solidFill>
                  <a:srgbClr val="333333"/>
                </a:solidFill>
              </a:rPr>
              <a:t>, Volume 35, Issue 4, November 2007, Pages 575–604,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https://doi.org/10.1093/em/cam092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12 </a:t>
            </a:r>
            <a:r>
              <a:rPr lang="en-US" altLang="en-US" b="0"/>
              <a:t>Jacks of the Calisto harpsichord (photo by the author)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530600" y="1371600"/>
            <a:ext cx="207561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Early Music</a:t>
            </a:r>
            <a:r>
              <a:rPr lang="en-US" altLang="en-US" sz="1000">
                <a:solidFill>
                  <a:srgbClr val="333333"/>
                </a:solidFill>
              </a:rPr>
              <a:t>, Volume 35, Issue 4, November 2007, Pages 575–604,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https://doi.org/10.1093/em/cam092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13 </a:t>
            </a:r>
            <a:r>
              <a:rPr lang="en-US" altLang="en-US" b="0"/>
              <a:t>Harpsichord by an unknown Florentine maker (Grassi Museum, Leipzig, no.89; photo from Henkel, 1979,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721100" y="1371600"/>
            <a:ext cx="170878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Early Music</a:t>
            </a:r>
            <a:r>
              <a:rPr lang="en-US" altLang="en-US" sz="1000">
                <a:solidFill>
                  <a:srgbClr val="333333"/>
                </a:solidFill>
              </a:rPr>
              <a:t>, Volume 35, Issue 4, November 2007, Pages 575–604,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https://doi.org/10.1093/em/cam092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14 </a:t>
            </a:r>
            <a:r>
              <a:rPr lang="en-US" altLang="en-US" b="0"/>
              <a:t>Harpsichord by Vincenzio Sodi, Florence, 1782 (National Music Museum, Vermillion, cat. no.9825; Arne B.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644900" y="1371600"/>
            <a:ext cx="184994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Early Music</a:t>
            </a:r>
            <a:r>
              <a:rPr lang="en-US" altLang="en-US" sz="1000">
                <a:solidFill>
                  <a:srgbClr val="333333"/>
                </a:solidFill>
              </a:rPr>
              <a:t>, Volume 35, Issue 4, November 2007, Pages 575–604,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https://doi.org/10.1093/em/cam092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15 </a:t>
            </a:r>
            <a:r>
              <a:rPr lang="en-US" altLang="en-US" b="0"/>
              <a:t>Harpsichord by José Calisto, Portugal (probably Lisbon), 1780 (National Music Museum, Vermillion, cat.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54300" y="1371600"/>
            <a:ext cx="382837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Early Music</a:t>
            </a:r>
            <a:r>
              <a:rPr lang="en-US" altLang="en-US" sz="1000">
                <a:solidFill>
                  <a:srgbClr val="333333"/>
                </a:solidFill>
              </a:rPr>
              <a:t>, Volume 35, Issue 4, November 2007, Pages 575–604,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https://doi.org/10.1093/em/cam092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16 </a:t>
            </a:r>
            <a:r>
              <a:rPr lang="en-US" altLang="en-US" b="0"/>
              <a:t>Plan of the Calisto harpsichord (photo by Bill Willroth, Sr.)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683000" y="1371600"/>
            <a:ext cx="177959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Early Music</a:t>
            </a:r>
            <a:r>
              <a:rPr lang="en-US" altLang="en-US" sz="1000">
                <a:solidFill>
                  <a:srgbClr val="333333"/>
                </a:solidFill>
              </a:rPr>
              <a:t>, Volume 35, Issue 4, November 2007, Pages 575–604,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https://doi.org/10.1093/em/cam092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2 </a:t>
            </a:r>
            <a:r>
              <a:rPr lang="en-US" altLang="en-US" b="0"/>
              <a:t>Harpsichord by Bartolomeo Cristofori, Florence, between 1688 and 1700 (Florence, Collezione del Conservatorio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810000" y="1371600"/>
            <a:ext cx="152304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Early Music</a:t>
            </a:r>
            <a:r>
              <a:rPr lang="en-US" altLang="en-US" sz="1000">
                <a:solidFill>
                  <a:srgbClr val="333333"/>
                </a:solidFill>
              </a:rPr>
              <a:t>, Volume 35, Issue 4, November 2007, Pages 575–604,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https://doi.org/10.1093/em/cam092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3 </a:t>
            </a:r>
            <a:r>
              <a:rPr lang="en-US" altLang="en-US" b="0"/>
              <a:t>Harpsichord attributed to Bartolomeo Cristofori, Florence, about 1700–20 (Stearns Collection of Musical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086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Early Music</a:t>
            </a:r>
            <a:r>
              <a:rPr lang="en-US" altLang="en-US" sz="1000">
                <a:solidFill>
                  <a:srgbClr val="333333"/>
                </a:solidFill>
              </a:rPr>
              <a:t>, Volume 35, Issue 4, November 2007, Pages 575–604,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https://doi.org/10.1093/em/cam092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4 </a:t>
            </a:r>
            <a:r>
              <a:rPr lang="en-US" altLang="en-US" b="0"/>
              <a:t>Harpsichord by Joseph Bueno, Valladolid, 1712 (Fundación Joaquín Díaz, Urueña, Valladolid; photo by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59000" y="1371600"/>
            <a:ext cx="482683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Early Music</a:t>
            </a:r>
            <a:r>
              <a:rPr lang="en-US" altLang="en-US" sz="1000">
                <a:solidFill>
                  <a:srgbClr val="333333"/>
                </a:solidFill>
              </a:rPr>
              <a:t>, Volume 35, Issue 4, November 2007, Pages 575–604,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https://doi.org/10.1093/em/cam092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5 </a:t>
            </a:r>
            <a:r>
              <a:rPr lang="en-US" altLang="en-US" b="0"/>
              <a:t>Cross-sections of bridges (left to right) by Andreas Ruckers (Antwerp, 1607), Joseph Bueno (Valladolid,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93333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Early Music</a:t>
            </a:r>
            <a:r>
              <a:rPr lang="en-US" altLang="en-US" sz="1000">
                <a:solidFill>
                  <a:srgbClr val="333333"/>
                </a:solidFill>
              </a:rPr>
              <a:t>, Volume 35, Issue 4, November 2007, Pages 575–604,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https://doi.org/10.1093/em/cam092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6 </a:t>
            </a:r>
            <a:r>
              <a:rPr lang="en-US" altLang="en-US" b="0"/>
              <a:t>Harpsichord by an unknown Spanish maker, probably Salamanca province, first half of the 18th century (private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644900" y="1371600"/>
            <a:ext cx="185969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Early Music</a:t>
            </a:r>
            <a:r>
              <a:rPr lang="en-US" altLang="en-US" sz="1000">
                <a:solidFill>
                  <a:srgbClr val="333333"/>
                </a:solidFill>
              </a:rPr>
              <a:t>, Volume 35, Issue 4, November 2007, Pages 575–604,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https://doi.org/10.1093/em/cam092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7 </a:t>
            </a:r>
            <a:r>
              <a:rPr lang="en-US" altLang="en-US" b="0"/>
              <a:t>Harpsichord attributed to Manuel Ângelo Villa, Lisbon, first half of the 18th century (reproduced with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00068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Early Music</a:t>
            </a:r>
            <a:r>
              <a:rPr lang="en-US" altLang="en-US" sz="1000">
                <a:solidFill>
                  <a:srgbClr val="333333"/>
                </a:solidFill>
              </a:rPr>
              <a:t>, Volume 35, Issue 4, November 2007, Pages 575–604,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https://doi.org/10.1093/em/cam092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8 </a:t>
            </a:r>
            <a:r>
              <a:rPr lang="en-US" altLang="en-US" b="0"/>
              <a:t>Plans of instruments by Bartolomeo Cristofori, Florence, 1722: (a) harpsichord (Grassi Museum, Leipzig); (b)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08300" y="1371600"/>
            <a:ext cx="333832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Early Music</a:t>
            </a:r>
            <a:r>
              <a:rPr lang="en-US" altLang="en-US" sz="1000">
                <a:solidFill>
                  <a:srgbClr val="333333"/>
                </a:solidFill>
              </a:rPr>
              <a:t>, Volume 35, Issue 4, November 2007, Pages 575–604,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https://doi.org/10.1093/em/cam092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9 </a:t>
            </a:r>
            <a:r>
              <a:rPr lang="en-US" altLang="en-US" b="0"/>
              <a:t>Plans of typical Portuguese instruments: (a) harpsichord by an unknown maker (Museu da Música, Lisbon,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81300" y="1371600"/>
            <a:ext cx="358705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48</Paragraphs>
  <Slides>16</Slides>
  <Notes>16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17">
      <vt:lpstr>13_Office Theme</vt:lpstr>
      <vt:lpstr>1 Harpsichord from Michele Todini’s Galleria Armonica, Rome, about 1670 (Metropolitan Museum of Art, New York); ...</vt:lpstr>
      <vt:lpstr>2 Harpsichord by Bartolomeo Cristofori, Florence, between 1688 and 1700 (Florence, Collezione del Conservatorio ...</vt:lpstr>
      <vt:lpstr>3 Harpsichord attributed to Bartolomeo Cristofori, Florence, about 1700–20 (Stearns Collection of Musical ...</vt:lpstr>
      <vt:lpstr>4 Harpsichord by Joseph Bueno, Valladolid, 1712 (Fundación Joaquín Díaz, Urueña, Valladolid; photo by the ...</vt:lpstr>
      <vt:lpstr>5 Cross-sections of bridges (left to right) by Andreas Ruckers (Antwerp, 1607), Joseph Bueno (Valladolid, ...</vt:lpstr>
      <vt:lpstr>6 Harpsichord by an unknown Spanish maker, probably Salamanca province, first half of the 18th century (private ...</vt:lpstr>
      <vt:lpstr>7 Harpsichord attributed to Manuel Ângelo Villa, Lisbon, first half of the 18th century (reproduced with ...</vt:lpstr>
      <vt:lpstr>8 Plans of instruments by Bartolomeo Cristofori, Florence, 1722: (a) harpsichord (Grassi Museum, Leipzig); (b) ...</vt:lpstr>
      <vt:lpstr>9 Plans of typical Portuguese instruments: (a) harpsichord by an unknown maker (Museu da Música, Lisbon, ...</vt:lpstr>
      <vt:lpstr>10 Graph of the string lengths of typical Florentine and Portuguese instruments: in red, a piano by Cristofori, ...</vt:lpstr>
      <vt:lpstr>11 Outline, nut, bridge and gap of a harpsichord by Joaquim José Antunes, Lisbon, 1758 (Museu da Música, Lisbon; ...</vt:lpstr>
      <vt:lpstr>12 Jacks of the Calisto harpsichord (photo by the author)
</vt:lpstr>
      <vt:lpstr>13 Harpsichord by an unknown Florentine maker (Grassi Museum, Leipzig, no.89; photo from Henkel, 1979, ...</vt:lpstr>
      <vt:lpstr>14 Harpsichord by Vincenzio Sodi, Florence, 1782 (National Music Museum, Vermillion, cat. no.9825; Arne B. and ...</vt:lpstr>
      <vt:lpstr>15 Harpsichord by José Calisto, Portugal (probably Lisbon), 1780 (National Music Museum, Vermillion, cat. ...</vt:lpstr>
      <vt:lpstr>16 Plan of the Calisto harpsichord (photo by Bill Willroth, Sr.)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2024-04-26T21:39:56Z</dcterms:modified>
</cp:coreProperties>
</file>