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4689" r:id="rId1"/>
  </p:sldMasterIdLst>
  <p:notesMasterIdLst>
    <p:notesMasterId r:id="rId2"/>
  </p:notesMasterIdLst>
  <p:handoutMasterIdLst>
    <p:handoutMasterId r:id="rId3"/>
  </p:handoutMasterIdLst>
  <p:sldIdLst>
    <p:sldId id="265" r:id="rId4"/>
    <p:sldId id="268" r:id="rId5"/>
    <p:sldId id="271" r:id="rId6"/>
    <p:sldId id="274" r:id="rId7"/>
    <p:sldId id="277" r:id="rId8"/>
    <p:sldId id="280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ＭＳ Ｐゴシック" pitchFamily="34" charset="-128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87370"/>
  </p:normalViewPr>
  <p:slideViewPr>
    <p:cSldViewPr>
      <p:cViewPr varScale="1">
        <p:scale>
          <a:sx n="96" d="100"/>
          <a:sy n="96" d="100"/>
        </p:scale>
        <p:origin x="0" y="0"/>
      </p:cViewPr>
    </p:cSldViewPr>
  </p:slideViewPr>
  <p:notesViewPr>
    <p:cSldViewPr>
      <p:cViewPr varScale="1">
        <p:scale>
          <a:sx n="83" d="100"/>
          <a:sy n="83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tags" Target="tags/tag1.xml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4098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099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B615-C876-4B87-997A-F321F976F354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E26F2621-5CA9-4B45-A8A3-6F0597E1450D}" type="slidenum">
              <a:rPr lang="en-US" altLang="en-US" sz="1200">
                <a:latin typeface="Calibri" pitchFamily="34" charset="0"/>
              </a:rPr>
              <a:t>*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 name="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3074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5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5F84B5-E5E8-4C35-824D-0929C2A45FB2}" type="hfDateTime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6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</p:sp>
      <p:sp>
        <p:nvSpPr>
          <p:cNvPr id="307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Click to edit Master text styles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Second level</a:t>
            </a:r>
          </a:p>
          <a:p>
            <a:pPr marL="91440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Third level</a:t>
            </a:r>
          </a:p>
          <a:p>
            <a:pPr marL="1371600" marR="0" lvl="3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Fourth level</a:t>
            </a:r>
          </a:p>
          <a:p>
            <a:pPr marL="1828800" marR="0" lvl="4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Fifth level</a:t>
            </a:r>
          </a:p>
        </p:txBody>
      </p:sp>
      <p:sp>
        <p:nvSpPr>
          <p:cNvPr id="307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079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6AE8D5E0-2745-426B-B004-AFECBB40F36F}" type="slidenum">
              <a:rPr lang="en-US" altLang="en-US" sz="1200"/>
              <a:t>*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GBM TIMs expand to inhibit vaccine-induced T-cell mediated tumor cytolysis via PD-1/PD-L1 regulatory pathway. (A, D) CD163, DAPI, (B, E) PD-L1, DAPI, and (C, F) CD163, PD-L1, and DAPI co-staining are shown across pre- and post-DC vaccination samples from a GBM patient at 40× magnification (scale bar represents 75µm). (G) CD163+ cell count across pre– and post–DC vaccine treatment patient samples was quantified (n = 5). (H) Percent of CD163+ cells of total number of cells (DAPI+) was quantified (n = 5). (I) The percent of CD163+ cells dually expressing PD-L1 was quantified before and after vaccination (n = 5) (**P &lt; .01). (J) PD-L1 expression on CD11b+ TIMs in the absence or presence of CD3+ TILs from freshly resected GBM shown (**P &lt; .01) (n = 5). (K) Representative plot demonstrating TIL cytolysis of tumor cells (TC) over time in the absence or presence of TIMs or PD-1 mAb shown for freshly resected GBM. (L) GBM tumor cell cytolysis at selected time point of 4 hours in the absence or presence of TIMs or PD-1 mAb shown (n = 11/group) (**P &lt; .01).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2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Murine glioma TIMs expand in response to vaccination to inhibit T cell-mediated tumor cytolysis. (A) CD11b IHC staining of nontreatment control and DC vaccinated tumor-bearing mice (scale bar represents 50µm). (B) Mean fluorescence intensity for PD-L1 expression on FACS intracranial GL261 gliomas (CD11b− CD3− cells) and TIMs (CD11b+ CD3−); (n = 4/group) (***P &lt; .001). Flow cytometric characterization of (C) the absolute number of Thy1.2−, CD45.2+, CSF-1R+ cells (n = 4/group) (***P &lt; .001), and (D) representative scatter plot of percent CD11b+, Ly6-C+ TIMs from tumors of control and DC vaccinated mice. (E) Representative xCELLigence plot of Pmel-1 T cell cytolysis of GL261-hgp100 cells (TC) over time in the absence or presence of TIMs or PD-1 mAb. (F) Quantitation of Pmel-1 T-cell induced tumor cell cytolysis at 4 hours in the absence or presence of TIMs or PD-1 mAb (n = 4) (**P &lt; .01, ***P &lt; .001).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3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TIMs upregulate PD-L1 in response to vaccine-induced TIL population. (A) Upregulation of PD-L1 on TIMs in the presence of increasing IFNɣ concentrations was quantified with flow cytometry (n = 4/group) (***P &lt; .001). (B) IFNɣ levels present in TIL-TIM co-cultures in vitro was quantified using a Luminex assay (n = 4/group) (****P &lt; .0001). (C) Upregulation of PD-L1 on TIMs in the presence of increasing concentrations of TILs or blockade of IFNɣ (IFNɣ mAb) was quantified with flow cytometry (n = 4/group) (****P &lt; .0001). (D) Representative plots demonstrate PD-L1 expression on the CD11b+ TIM population across treatment groups. (E) CD11b+ Ly6-C+ TIM cell count and (F) PD-L1 expression in non-treatment control, DC vaccinated, and DC vaccinated + CD8 mAb depletion tumor-bearing mice (n = 4/group) (**P &lt; .01, ***P &lt; .001). Statistical analyses were performed using Student’s t-test (A–F).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4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TIM-mediated PD-1/PD-L1 immunoregulatory mechanism reduces T cell infiltration and activation in tumor. (A) Absolute TIL count (CD3+) and (B) TIL activation (%CD8+ CD3+ CD25+) in tumors from mice treated with DC vaccine and PD-1 mAb, along with Ly6-C depleting mAb (Ly6-C Depl) or CSF-1Ri (n = 4/ group) (*P &lt; .05, **P &lt; .01, ***P &lt; .001, ****P &lt; .0001). (C) PD-L1 expression across treatment groups (n = 5/group) (**P &lt; .01, ***P &lt; .001). Unbiased heatmap ranking and quantification of (D) chemokine/cytokine signaling, (E) apoptotic factors, and (F) Jak/STAT pathway signaling factors on CD11b+ TIMs from tumor-bearing mice receiving DC vaccination alone or with adjuvant CSF-1Ri treatment (n = 5/group). (G) Quantification of IL-10 expression by CD11b+ TIMs from tumor-bearing mice treated with DC vaccine or DC vaccine + CSF-1Ri is shown. (n = 4/group) (***P &lt; .001).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5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Combination treatment with PD-1 mAb and CSF-1Ri maximally enhances vaccination-induced immune responses in both murine glioma and ex vivo human GBM. (A) Murine GL261-hgp100 glioma cell (TC) cytolysis at 4 hours following co-culture of TC, Pmel-1 T cells, and TIMs FACS-subjected from intracranial tumor-bearing mice treated with DC vaccination. PD-1 mAb or CSF-1Ri were added to Pmel-1 T cells or TIM ex vivo, respectively (n = 4/ group) (***P &lt; .001). (B) Mice were randomized into control (tumor-bearing, no treatment), DC vaccine, DC vaccine + PD-1 mAb, DC vaccine + CSF-1Ri, and DC vaccine + PD-1 mAb + CSF-1Ri treatment groups. Graph depicts comparison of survival using method of Kaplan–Meier (n = 6/group) (**P &lt; .01, ***P &lt; .001, ****P &lt; .0001) (P values indicate statistical difference from no treatment control unless otherwise indicated). (C) Human GBM tumor cell (TC) cytolysis over time following co-culture of TC, TIL, and TIM for representative GBM patient. PD-1 mAb or CSF-1Ri were added to autologous TIL or TIM ex vivo, respectively. (D) Compilation of human GBM tumor cell (TC) cytolysis at 4 hours following co-culture of TC, TIL, and TIM. PD-1 mAb or CSF-1Ri were added to TIL and TIM ex vivo, respectively (n = 8 patient samples/group) (**P &lt; .01, ****P &lt; .0001).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Fig. 6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PD-1 mAb blockade and CSF-1R inhibitors enhance vaccine-induced immune responses by distinct mechanisms. (A) Malignant gliomas lack a significant antitumor immune response in the nontreatment setting. (B) DC vaccination elicits an infiltrating TIL response, but is largely ineffective due to inactivation of TILs via the PD-1/PD-L1 signaling mechanism. (C) Treatment with CSF-1Ri alters the TIM population to become pro-inflammatory TIM (pTIM) and results in the expansion of the TIL population, increasing the potential for TIL-tumor cell interaction and tumor cytolysis. (D) While PD-1 mAb treatment does not increase the TIL population over what is generated by DC vaccination, it does promote activation of TILs and subsequent tumor cytolysis. (E) PD-1 mAb and CSF-1Ri together promote the expansion and activation of the DC vaccine-generated TIL population such that there is a maximal tumor cytolysis.
</a:t>
            </a:r>
            <a:endParaRPr lang="en-US" altLang="en-US">
              <a:latin typeface="Arial" pitchFamily="34" charset="0"/>
              <a:ea typeface="Arial" pitchFamily="34" charset="0"/>
            </a:endParaRP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© The Author(s) 2017. Published by Oxford University Press on behalf of the Society for Neuro-Oncology. All rights reserved. For permissions, please e-mail: journals.permissions@oup.com</a:t>
            </a:r>
            <a:endParaRPr lang="en-US" altLang="en-US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0D453FCC-4F38-41A2-A6ED-6EFD58BFCFE5}" type="slidenum">
              <a:rPr lang="en-US" altLang="en-US" sz="1200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 name="Title and Content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731"/>
            <a:ext cx="8229600" cy="44418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6108853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/>
      <p:sp>
        <p:nvSpPr>
          <p:cNvPr id="1026" name="Date Placeholder 3"/>
          <p:cNvSpPr txBox="1"/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19812" cy="612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0" tIns="0" rIns="0" bIns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1112"/>
            <a:ext cx="8229600" cy="44418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5994400"/>
            <a:ext cx="7677150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algn="l" eaLnBrk="1" hangingPunct="1">
              <a:spcAft>
                <a:spcPts val="600"/>
              </a:spcAft>
              <a:defRPr sz="800">
                <a:solidFill>
                  <a:srgbClr val="2A2A2A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030" name="Straight Connector 8"/>
          <p:cNvCxnSpPr/>
          <p:nvPr/>
        </p:nvCxnSpPr>
        <p:spPr>
          <a:xfrm>
            <a:off x="0" y="5994400"/>
            <a:ext cx="9144000" cy="0"/>
          </a:xfrm>
          <a:prstGeom prst="line">
            <a:avLst/>
          </a:prstGeom>
          <a:noFill/>
          <a:ln w="6350">
            <a:solidFill>
              <a:srgbClr val="CFD5E4"/>
            </a:solidFill>
            <a:miter lim="800000"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</p:sldLayoutIdLst>
  <p:transition/>
  <p:timing/>
  <p:txStyles>
    <p:titleStyle>
      <a:lvl1pPr marL="0" indent="0" algn="l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600" b="1" i="0" u="none" kern="1200" baseline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itchFamily="34" charset="-128"/>
        </a:defRPr>
      </a:lvl9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6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1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»"/>
        <a:defRPr kumimoji="0" sz="11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4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5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hyperlink" Target="https://doi.org/10.1093/neuonc/now287" TargetMode="External" /><Relationship Id="rId4" Type="http://schemas.openxmlformats.org/officeDocument/2006/relationships/image" Target="../media/image1.png" /><Relationship Id="rId5" Type="http://schemas.openxmlformats.org/officeDocument/2006/relationships/image" Target="../media/image7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1 </a:t>
            </a:r>
            <a:r>
              <a:rPr lang="en-US" altLang="en-US" b="0"/>
              <a:t>GBM TIMs expand to inhibit vaccine-induced T-cell mediated tumor cytolysis via PD-1/PD-L1 regulatory pathway.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600200" y="1371600"/>
            <a:ext cx="5943600" cy="440651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2 </a:t>
            </a:r>
            <a:r>
              <a:rPr lang="en-US" altLang="en-US" b="0"/>
              <a:t>Murine glioma TIMs expand in response to vaccination to inhibit T cell-mediated tumor cytolysis. (A) CD11b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600200" y="1371600"/>
            <a:ext cx="5943600" cy="4360291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3 </a:t>
            </a:r>
            <a:r>
              <a:rPr lang="en-US" altLang="en-US" b="0"/>
              <a:t>TIMs upregulate PD-L1 in response to vaccine-induced TIL population. (A) Upregulation of PD-L1 on TIMs in the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400300" y="1371600"/>
            <a:ext cx="4354640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4 </a:t>
            </a:r>
            <a:r>
              <a:rPr lang="en-US" altLang="en-US" b="0"/>
              <a:t>TIM-mediated PD-1/PD-L1 immunoregulatory mechanism reduces T cell infiltration and activation in tumor. (A)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136900" y="1371600"/>
            <a:ext cx="2869148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5 </a:t>
            </a:r>
            <a:r>
              <a:rPr lang="en-US" altLang="en-US" b="0"/>
              <a:t>Combination treatment with PD-1 mAb and CSF-1Ri maximally enhances vaccination-induced immune responses in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781300" y="1371600"/>
            <a:ext cx="3591058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0" y="5994400"/>
            <a:ext cx="7677150" cy="8636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>
                <a:solidFill>
                  <a:srgbClr val="333333"/>
                </a:solidFill>
              </a:rPr>
              <a:t>Neuro Oncol</a:t>
            </a:r>
            <a:r>
              <a:rPr lang="en-US" altLang="en-US" sz="1000">
                <a:solidFill>
                  <a:srgbClr val="333333"/>
                </a:solidFill>
              </a:rPr>
              <a:t>, Volume 19, Issue 6, 1 June 2017, Pages 796–807, </a:t>
            </a:r>
            <a:r>
              <a:rPr lang="en-US" altLang="en-US" sz="1000">
                <a:solidFill>
                  <a:srgbClr val="333333"/>
                </a:solidFill>
                <a:hlinkClick r:id="rId3"/>
              </a:rPr>
              <a:t>https://doi.org/10.1093/neuonc/now287</a:t>
            </a:r>
            <a:endParaRPr lang="en-US" altLang="en-US" sz="1000">
              <a:solidFill>
                <a:srgbClr val="333333"/>
              </a:solidFill>
            </a:endParaRPr>
          </a:p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/>
              <a:t>Fig. 6 </a:t>
            </a:r>
            <a:r>
              <a:rPr lang="en-US" altLang="en-US" b="0"/>
              <a:t>PD-1 mAb blockade and CSF-1R inhibitors enhance vaccine-induced immune responses by distinct mechanisms. (A) ...</a:t>
            </a:r>
            <a:endParaRPr lang="en-US" altLang="en-US" b="0"/>
          </a:p>
        </p:txBody>
      </p:sp>
      <p:pic>
        <p:nvPicPr>
          <p:cNvPr id="5124" name="Picture 4" descr="Oxford University Pr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62" y="6294438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12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794000" y="1371600"/>
            <a:ext cx="3549124" cy="44577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01.14"/>
  <p:tag name="AS_TITLE" val="Aspose.Slides for .NET 4.0"/>
  <p:tag name="AS_VERSION" val="19.1"/>
</p:tagLst>
</file>

<file path=ppt/theme/theme1.xml><?xml version="1.0" encoding="utf-8"?>
<a:theme xmlns:r="http://schemas.openxmlformats.org/officeDocument/2006/relationships"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18</Paragraphs>
  <Slides>6</Slides>
  <Notes>6</Notes>
  <TotalTime>3343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baseType="lpstr" size="7">
      <vt:lpstr>13_Office Theme</vt:lpstr>
      <vt:lpstr>Fig. 1 GBM TIMs expand to inhibit vaccine-induced T-cell mediated tumor cytolysis via PD-1/PD-L1 regulatory pathway. ...</vt:lpstr>
      <vt:lpstr>Fig. 2 Murine glioma TIMs expand in response to vaccination to inhibit T cell-mediated tumor cytolysis. (A) CD11b ...</vt:lpstr>
      <vt:lpstr>Fig. 3 TIMs upregulate PD-L1 in response to vaccine-induced TIL population. (A) Upregulation of PD-L1 on TIMs in the ...</vt:lpstr>
      <vt:lpstr>Fig. 4 TIM-mediated PD-1/PD-L1 immunoregulatory mechanism reduces T cell infiltration and activation in tumor. (A) ...</vt:lpstr>
      <vt:lpstr>Fig. 5 Combination treatment with PD-1 mAb and CSF-1Ri maximally enhances vaccination-induced immune responses in ...</vt:lpstr>
      <vt:lpstr>Fig. 6 PD-1 mAb blockade and CSF-1R inhibitors enhance vaccine-induced immune responses by distinct mechanisms. (A) ...</vt:lpstr>
    </vt:vector>
  </TitlesOfParts>
  <LinksUpToDate>0</LinksUpToDate>
  <SharedDoc>0</SharedDoc>
  <HyperlinksChanged>0</HyperlinksChanged>
  <Application>Aspose.Slides for .NET</Application>
  <AppVersion>19.0100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Oxford University Press Figure</dc:title>
  <cp:lastModifiedBy>Kelly Richardson</cp:lastModifiedBy>
  <cp:revision>164</cp:revision>
  <dcterms:created xsi:type="dcterms:W3CDTF">2015-12-31T14:57:12Z</dcterms:created>
  <dcterms:modified xsi:type="dcterms:W3CDTF">2024-04-26T08:18:06Z</dcterms:modified>
</cp:coreProperties>
</file>