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4689" r:id="rId1"/>
  </p:sldMasterIdLst>
  <p:notesMasterIdLst>
    <p:notesMasterId r:id="rId2"/>
  </p:notesMasterIdLst>
  <p:handoutMasterIdLst>
    <p:handoutMasterId r:id="rId3"/>
  </p:handoutMasterIdLst>
  <p:sldIdLst>
    <p:sldId id="265" r:id="rId4"/>
    <p:sldId id="268" r:id="rId5"/>
    <p:sldId id="271" r:id="rId6"/>
    <p:sldId id="274" r:id="rId7"/>
    <p:sldId id="277" r:id="rId8"/>
    <p:sldId id="280" r:id="rId9"/>
    <p:sldId id="283" r:id="rId10"/>
    <p:sldId id="286" r:id="rId11"/>
    <p:sldId id="289" r:id="rId12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Arial" pitchFamily="34" charset="0"/>
        <a:ea typeface="ＭＳ Ｐゴシック" pitchFamily="34" charset="-128"/>
      </a:defRPr>
    </a:lvl1pPr>
    <a:lvl2pPr marL="4572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Arial" pitchFamily="34" charset="0"/>
        <a:ea typeface="ＭＳ Ｐゴシック" pitchFamily="34" charset="-128"/>
      </a:defRPr>
    </a:lvl2pPr>
    <a:lvl3pPr marL="9144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Arial" pitchFamily="34" charset="0"/>
        <a:ea typeface="ＭＳ Ｐゴシック" pitchFamily="34" charset="-128"/>
      </a:defRPr>
    </a:lvl3pPr>
    <a:lvl4pPr marL="13716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Arial" pitchFamily="34" charset="0"/>
        <a:ea typeface="ＭＳ Ｐゴシック" pitchFamily="34" charset="-128"/>
      </a:defRPr>
    </a:lvl4pPr>
    <a:lvl5pPr marL="18288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Arial" pitchFamily="34" charset="0"/>
        <a:ea typeface="ＭＳ Ｐゴシック" pitchFamily="34" charset="-128"/>
      </a:defRPr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/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6"/>
    <p:restoredTop sz="87370"/>
  </p:normalViewPr>
  <p:slideViewPr>
    <p:cSldViewPr>
      <p:cViewPr varScale="1">
        <p:scale>
          <a:sx n="96" d="100"/>
          <a:sy n="96" d="100"/>
        </p:scale>
        <p:origin x="0" y="0"/>
      </p:cViewPr>
    </p:cSldViewPr>
  </p:slideViewPr>
  <p:notesViewPr>
    <p:cSldViewPr>
      <p:cViewPr varScale="1">
        <p:scale>
          <a:sx n="83" d="100"/>
          <a:sy n="83" d="100"/>
        </p:scale>
        <p:origin x="0" y="0"/>
      </p:cViewPr>
    </p:cSldViewPr>
  </p:notesViewPr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tags" Target="tags/tag1.xml" /><Relationship Id="rId14" Type="http://schemas.openxmlformats.org/officeDocument/2006/relationships/presProps" Target="presProps.xml" /><Relationship Id="rId15" Type="http://schemas.openxmlformats.org/officeDocument/2006/relationships/viewProps" Target="viewProps.xml" /><Relationship Id="rId16" Type="http://schemas.openxmlformats.org/officeDocument/2006/relationships/theme" Target="theme/theme1.xml" /><Relationship Id="rId17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handoutMaster" Target="handoutMasters/handout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 name="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/>
      <p:sp>
        <p:nvSpPr>
          <p:cNvPr id="4098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099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17B615-C876-4B87-997A-F321F976F354}" type="hfDateTime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100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101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numCol="1" anchor="b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87F4EE6E-0B50-4BF4-8FE6-A324D3D8C438}" type="slidenum">
              <a:rPr lang="en-US" altLang="en-US" sz="1200">
                <a:latin typeface="Calibri" pitchFamily="34" charset="0"/>
              </a:rPr>
              <a:t>*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 name="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/>
      <p:sp>
        <p:nvSpPr>
          <p:cNvPr id="3074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075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D5F84B5-E5E8-4C35-824D-0929C2A45FB2}" type="hfDateTime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076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  <a:miter lim="800000"/>
          </a:ln>
        </p:spPr>
      </p:sp>
      <p:sp>
        <p:nvSpPr>
          <p:cNvPr id="3077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Click to edit Master text styles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Second level</a:t>
            </a:r>
          </a:p>
          <a:p>
            <a:pPr marL="914400" marR="0" lvl="2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Third level</a:t>
            </a:r>
          </a:p>
          <a:p>
            <a:pPr marL="1371600" marR="0" lvl="3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Fourth level</a:t>
            </a:r>
          </a:p>
          <a:p>
            <a:pPr marL="1828800" marR="0" lvl="4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Fifth level</a:t>
            </a:r>
          </a:p>
        </p:txBody>
      </p:sp>
      <p:sp>
        <p:nvSpPr>
          <p:cNvPr id="3078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079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numCol="1" anchor="b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E65D2011-FAD5-46CA-BDE0-A9B29A523832}" type="slidenum">
              <a:rPr lang="en-US" altLang="en-US" sz="1200"/>
              <a:t>*</a:t>
            </a:fld>
            <a:endParaRPr lang="en-US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/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>
                <a:latin typeface="Arial" pitchFamily="34" charset="0"/>
                <a:ea typeface="Arial" pitchFamily="34" charset="0"/>
              </a:rPr>
              <a:t>Figure 1 </a:t>
            </a:r>
            <a:r>
              <a:rPr lang="en-US" altLang="en-US">
                <a:latin typeface="Arial" pitchFamily="34" charset="0"/>
                <a:ea typeface="Arial" pitchFamily="34" charset="0"/>
              </a:rPr>
              <a:t>A contralateral oblique fluoroscopy view of a needle probing the interosseous sacroiliac ligament.
</a:t>
            </a:r>
            <a:endParaRPr lang="en-US" altLang="en-US">
              <a:latin typeface="Arial" pitchFamily="34" charset="0"/>
              <a:ea typeface="Arial" pitchFamily="34" charset="0"/>
            </a:endParaRPr>
          </a:p>
          <a:p>
            <a:pPr marL="0" lvl="0" indent="0"/>
            <a:r>
              <a:rPr lang="en-US" altLang="en-US">
                <a:latin typeface="Arial" pitchFamily="34" charset="0"/>
                <a:ea typeface="Arial" pitchFamily="34" charset="0"/>
              </a:rPr>
              <a:t>Unless provided in the caption above, the following copyright applies to the content of this slide: © American Academy of Pain Medicine</a:t>
            </a:r>
            <a:endParaRPr lang="en-US" altLang="en-US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BEE3B46A-853A-4A16-B71E-5CECB82DF8F4}" type="slidenum">
              <a:rPr lang="en-US" altLang="en-US" sz="1200"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>
                <a:latin typeface="Arial" pitchFamily="34" charset="0"/>
                <a:ea typeface="Arial" pitchFamily="34" charset="0"/>
              </a:rPr>
              <a:t>Figure 2 </a:t>
            </a:r>
            <a:r>
              <a:rPr lang="en-US" altLang="en-US">
                <a:latin typeface="Arial" pitchFamily="34" charset="0"/>
                <a:ea typeface="Arial" pitchFamily="34" charset="0"/>
              </a:rPr>
              <a:t>A postero-anterior fluoroscopy view of a needle probing the interosseous sacroiliac ligament.
</a:t>
            </a:r>
            <a:endParaRPr lang="en-US" altLang="en-US">
              <a:latin typeface="Arial" pitchFamily="34" charset="0"/>
              <a:ea typeface="Arial" pitchFamily="34" charset="0"/>
            </a:endParaRPr>
          </a:p>
          <a:p>
            <a:pPr marL="0" lvl="0" indent="0"/>
            <a:r>
              <a:rPr lang="en-US" altLang="en-US">
                <a:latin typeface="Arial" pitchFamily="34" charset="0"/>
                <a:ea typeface="Arial" pitchFamily="34" charset="0"/>
              </a:rPr>
              <a:t>Unless provided in the caption above, the following copyright applies to the content of this slide: © American Academy of Pain Medicine</a:t>
            </a:r>
            <a:endParaRPr lang="en-US" altLang="en-US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BEE3B46A-853A-4A16-B71E-5CECB82DF8F4}" type="slidenum">
              <a:rPr lang="en-US" altLang="en-US" sz="1200"/>
              <a:t>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>
                <a:latin typeface="Arial" pitchFamily="34" charset="0"/>
                <a:ea typeface="Arial" pitchFamily="34" charset="0"/>
              </a:rPr>
              <a:t>Figure 3 </a:t>
            </a:r>
            <a:r>
              <a:rPr lang="en-US" altLang="en-US">
                <a:latin typeface="Arial" pitchFamily="34" charset="0"/>
                <a:ea typeface="Arial" pitchFamily="34" charset="0"/>
              </a:rPr>
              <a:t>A postero-anterior fluoroscopy view of a needle probing the dorsal sacroiliac ligament.
</a:t>
            </a:r>
            <a:endParaRPr lang="en-US" altLang="en-US">
              <a:latin typeface="Arial" pitchFamily="34" charset="0"/>
              <a:ea typeface="Arial" pitchFamily="34" charset="0"/>
            </a:endParaRPr>
          </a:p>
          <a:p>
            <a:pPr marL="0" lvl="0" indent="0"/>
            <a:r>
              <a:rPr lang="en-US" altLang="en-US">
                <a:latin typeface="Arial" pitchFamily="34" charset="0"/>
                <a:ea typeface="Arial" pitchFamily="34" charset="0"/>
              </a:rPr>
              <a:t>Unless provided in the caption above, the following copyright applies to the content of this slide: © American Academy of Pain Medicine</a:t>
            </a:r>
            <a:endParaRPr lang="en-US" altLang="en-US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BEE3B46A-853A-4A16-B71E-5CECB82DF8F4}" type="slidenum">
              <a:rPr lang="en-US" altLang="en-US" sz="1200"/>
              <a:t>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>
                <a:latin typeface="Arial" pitchFamily="34" charset="0"/>
                <a:ea typeface="Arial" pitchFamily="34" charset="0"/>
              </a:rPr>
              <a:t>Figure 4 </a:t>
            </a:r>
            <a:r>
              <a:rPr lang="en-US" altLang="en-US">
                <a:latin typeface="Arial" pitchFamily="34" charset="0"/>
                <a:ea typeface="Arial" pitchFamily="34" charset="0"/>
              </a:rPr>
              <a:t>A postero-anterior fluoroscopy view of an arthrogram of the sacroiliac joint.
</a:t>
            </a:r>
            <a:endParaRPr lang="en-US" altLang="en-US">
              <a:latin typeface="Arial" pitchFamily="34" charset="0"/>
              <a:ea typeface="Arial" pitchFamily="34" charset="0"/>
            </a:endParaRPr>
          </a:p>
          <a:p>
            <a:pPr marL="0" lvl="0" indent="0"/>
            <a:r>
              <a:rPr lang="en-US" altLang="en-US">
                <a:latin typeface="Arial" pitchFamily="34" charset="0"/>
                <a:ea typeface="Arial" pitchFamily="34" charset="0"/>
              </a:rPr>
              <a:t>Unless provided in the caption above, the following copyright applies to the content of this slide: © American Academy of Pain Medicine</a:t>
            </a:r>
            <a:endParaRPr lang="en-US" altLang="en-US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BEE3B46A-853A-4A16-B71E-5CECB82DF8F4}" type="slidenum">
              <a:rPr lang="en-US" altLang="en-US" sz="1200"/>
              <a:t>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>
                <a:latin typeface="Arial" pitchFamily="34" charset="0"/>
                <a:ea typeface="Arial" pitchFamily="34" charset="0"/>
              </a:rPr>
              <a:t>Figure 5 </a:t>
            </a:r>
            <a:r>
              <a:rPr lang="en-US" altLang="en-US">
                <a:latin typeface="Arial" pitchFamily="34" charset="0"/>
                <a:ea typeface="Arial" pitchFamily="34" charset="0"/>
              </a:rPr>
              <a:t>A lateral fluoroscopy view of an arthrogram of the sacroiliac joint.
</a:t>
            </a:r>
            <a:endParaRPr lang="en-US" altLang="en-US">
              <a:latin typeface="Arial" pitchFamily="34" charset="0"/>
              <a:ea typeface="Arial" pitchFamily="34" charset="0"/>
            </a:endParaRPr>
          </a:p>
          <a:p>
            <a:pPr marL="0" lvl="0" indent="0"/>
            <a:r>
              <a:rPr lang="en-US" altLang="en-US">
                <a:latin typeface="Arial" pitchFamily="34" charset="0"/>
                <a:ea typeface="Arial" pitchFamily="34" charset="0"/>
              </a:rPr>
              <a:t>Unless provided in the caption above, the following copyright applies to the content of this slide: © American Academy of Pain Medicine</a:t>
            </a:r>
            <a:endParaRPr lang="en-US" altLang="en-US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BEE3B46A-853A-4A16-B71E-5CECB82DF8F4}" type="slidenum">
              <a:rPr lang="en-US" altLang="en-US" sz="1200"/>
              <a:t>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>
                <a:latin typeface="Arial" pitchFamily="34" charset="0"/>
                <a:ea typeface="Arial" pitchFamily="34" charset="0"/>
              </a:rPr>
              <a:t>Figure 6 </a:t>
            </a:r>
            <a:r>
              <a:rPr lang="en-US" altLang="en-US">
                <a:latin typeface="Arial" pitchFamily="34" charset="0"/>
                <a:ea typeface="Arial" pitchFamily="34" charset="0"/>
              </a:rPr>
              <a:t>A postero-anterior fluoroscopy view of an injection of contrast medium prior to a L5 dorsal ramus block.
</a:t>
            </a:r>
            <a:endParaRPr lang="en-US" altLang="en-US">
              <a:latin typeface="Arial" pitchFamily="34" charset="0"/>
              <a:ea typeface="Arial" pitchFamily="34" charset="0"/>
            </a:endParaRPr>
          </a:p>
          <a:p>
            <a:pPr marL="0" lvl="0" indent="0"/>
            <a:r>
              <a:rPr lang="en-US" altLang="en-US">
                <a:latin typeface="Arial" pitchFamily="34" charset="0"/>
                <a:ea typeface="Arial" pitchFamily="34" charset="0"/>
              </a:rPr>
              <a:t>Unless provided in the caption above, the following copyright applies to the content of this slide: © American Academy of Pain Medicine</a:t>
            </a:r>
            <a:endParaRPr lang="en-US" altLang="en-US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BEE3B46A-853A-4A16-B71E-5CECB82DF8F4}" type="slidenum">
              <a:rPr lang="en-US" altLang="en-US" sz="1200"/>
              <a:t>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>
                <a:latin typeface="Arial" pitchFamily="34" charset="0"/>
                <a:ea typeface="Arial" pitchFamily="34" charset="0"/>
              </a:rPr>
              <a:t>Figure 7 </a:t>
            </a:r>
            <a:r>
              <a:rPr lang="en-US" altLang="en-US">
                <a:latin typeface="Arial" pitchFamily="34" charset="0"/>
                <a:ea typeface="Arial" pitchFamily="34" charset="0"/>
              </a:rPr>
              <a:t>Postero-anterior fluoroscopy views of injections of contrast medium from needles placed at various positions for S1 lateral branch blocks. (A) 2:30 position. (B) 4:00 position. (C) 5:30 position.
</a:t>
            </a:r>
            <a:endParaRPr lang="en-US" altLang="en-US">
              <a:latin typeface="Arial" pitchFamily="34" charset="0"/>
              <a:ea typeface="Arial" pitchFamily="34" charset="0"/>
            </a:endParaRPr>
          </a:p>
          <a:p>
            <a:pPr marL="0" lvl="0" indent="0"/>
            <a:r>
              <a:rPr lang="en-US" altLang="en-US">
                <a:latin typeface="Arial" pitchFamily="34" charset="0"/>
                <a:ea typeface="Arial" pitchFamily="34" charset="0"/>
              </a:rPr>
              <a:t>Unless provided in the caption above, the following copyright applies to the content of this slide: © American Academy of Pain Medicine</a:t>
            </a:r>
            <a:endParaRPr lang="en-US" altLang="en-US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BEE3B46A-853A-4A16-B71E-5CECB82DF8F4}" type="slidenum">
              <a:rPr lang="en-US" altLang="en-US" sz="1200"/>
              <a:t>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>
                <a:latin typeface="Arial" pitchFamily="34" charset="0"/>
                <a:ea typeface="Arial" pitchFamily="34" charset="0"/>
              </a:rPr>
              <a:t>Figure 8 </a:t>
            </a:r>
            <a:r>
              <a:rPr lang="en-US" altLang="en-US">
                <a:latin typeface="Arial" pitchFamily="34" charset="0"/>
                <a:ea typeface="Arial" pitchFamily="34" charset="0"/>
              </a:rPr>
              <a:t>Postero-anterior fluoroscopy views of injections of contrast medium from needles placed at various positions for S2 lateral branch blocks. (A) 2:30 position. (B) 4:00 position. (C) 5:30 position.
</a:t>
            </a:r>
            <a:endParaRPr lang="en-US" altLang="en-US">
              <a:latin typeface="Arial" pitchFamily="34" charset="0"/>
              <a:ea typeface="Arial" pitchFamily="34" charset="0"/>
            </a:endParaRPr>
          </a:p>
          <a:p>
            <a:pPr marL="0" lvl="0" indent="0"/>
            <a:r>
              <a:rPr lang="en-US" altLang="en-US">
                <a:latin typeface="Arial" pitchFamily="34" charset="0"/>
                <a:ea typeface="Arial" pitchFamily="34" charset="0"/>
              </a:rPr>
              <a:t>Unless provided in the caption above, the following copyright applies to the content of this slide: © American Academy of Pain Medicine</a:t>
            </a:r>
            <a:endParaRPr lang="en-US" altLang="en-US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BEE3B46A-853A-4A16-B71E-5CECB82DF8F4}" type="slidenum">
              <a:rPr lang="en-US" altLang="en-US" sz="1200"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>
                <a:latin typeface="Arial" pitchFamily="34" charset="0"/>
                <a:ea typeface="Arial" pitchFamily="34" charset="0"/>
              </a:rPr>
              <a:t>Figure 9 </a:t>
            </a:r>
            <a:r>
              <a:rPr lang="en-US" altLang="en-US">
                <a:latin typeface="Arial" pitchFamily="34" charset="0"/>
                <a:ea typeface="Arial" pitchFamily="34" charset="0"/>
              </a:rPr>
              <a:t>Postero-anterior fluoroscopy views of injections of contrast medium from needles placed at various positions for S3 lateral branch blocks. (A) 2:30 position. (B) 4:00 position.
</a:t>
            </a:r>
            <a:endParaRPr lang="en-US" altLang="en-US">
              <a:latin typeface="Arial" pitchFamily="34" charset="0"/>
              <a:ea typeface="Arial" pitchFamily="34" charset="0"/>
            </a:endParaRPr>
          </a:p>
          <a:p>
            <a:pPr marL="0" lvl="0" indent="0"/>
            <a:r>
              <a:rPr lang="en-US" altLang="en-US">
                <a:latin typeface="Arial" pitchFamily="34" charset="0"/>
                <a:ea typeface="Arial" pitchFamily="34" charset="0"/>
              </a:rPr>
              <a:t>Unless provided in the caption above, the following copyright applies to the content of this slide: © American Academy of Pain Medicine</a:t>
            </a:r>
            <a:endParaRPr lang="en-US" altLang="en-US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BEE3B46A-853A-4A16-B71E-5CECB82DF8F4}" type="slidenum">
              <a:rPr lang="en-US" altLang="en-US" sz="1200"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="http://schemas.openxmlformats.org/presentationml/2006/main">
  <p:cSld name="Title and Content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731"/>
            <a:ext cx="8229600" cy="44418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25450"/>
            <a:ext cx="6108853" cy="6127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5994400"/>
            <a:ext cx="7677150" cy="863600"/>
          </a:xfrm>
          <a:prstGeom prst="rect">
            <a:avLst/>
          </a:prstGeom>
        </p:spPr>
        <p:txBody>
          <a:bodyPr vert="horz" lIns="180000" tIns="0" rIns="180000" bIns="0" rtlCol="0" anchor="ctr"/>
          <a:lstStyle>
            <a:lvl1pPr eaLnBrk="0" hangingPunct="0">
              <a:defRPr sz="10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="http://schemas.openxmlformats.org/presentation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/>
      <p:sp>
        <p:nvSpPr>
          <p:cNvPr id="1026" name="Date Placeholder 3"/>
          <p:cNvSpPr txBox="1"/>
          <p:nvPr/>
        </p:nvSpPr>
        <p:spPr bwMode="auto">
          <a:xfrm>
            <a:off x="1905000" y="64008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>
          <a:xfrm>
            <a:off x="457200" y="425450"/>
            <a:ext cx="6119812" cy="6127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0" tIns="0" rIns="0" bIns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1112"/>
            <a:ext cx="8229600" cy="44418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5994400"/>
            <a:ext cx="7677150" cy="863600"/>
          </a:xfrm>
          <a:prstGeom prst="rect">
            <a:avLst/>
          </a:prstGeom>
        </p:spPr>
        <p:txBody>
          <a:bodyPr vert="horz" lIns="180000" tIns="0" rIns="180000" bIns="0" rtlCol="0" anchor="ctr"/>
          <a:lstStyle>
            <a:lvl1pPr algn="l" eaLnBrk="1" hangingPunct="1">
              <a:spcAft>
                <a:spcPts val="600"/>
              </a:spcAft>
              <a:defRPr sz="800">
                <a:solidFill>
                  <a:srgbClr val="2A2A2A"/>
                </a:solidFill>
                <a:latin typeface="Arial" pitchFamily="34" charset="0"/>
                <a:ea typeface="ＭＳ Ｐゴシック" pitchFamily="34" charset="-128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1030" name="Straight Connector 8"/>
          <p:cNvCxnSpPr/>
          <p:nvPr/>
        </p:nvCxnSpPr>
        <p:spPr>
          <a:xfrm>
            <a:off x="0" y="5994400"/>
            <a:ext cx="9144000" cy="0"/>
          </a:xfrm>
          <a:prstGeom prst="line">
            <a:avLst/>
          </a:prstGeom>
          <a:noFill/>
          <a:ln w="6350">
            <a:solidFill>
              <a:srgbClr val="CFD5E4"/>
            </a:solidFill>
            <a:miter lim="800000"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9" r:id="rId1"/>
  </p:sldLayoutIdLst>
  <p:transition/>
  <p:timing/>
  <p:txStyles>
    <p:titleStyle>
      <a:lvl1pPr marL="0" indent="0" algn="l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600" b="1" i="0" u="none" kern="1200" baseline="0">
          <a:solidFill>
            <a:schemeClr val="tx1"/>
          </a:solidFill>
          <a:effectLst/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itchFamily="34" charset="-128"/>
        </a:defRPr>
      </a:lvl9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•"/>
        <a:defRPr kumimoji="0" sz="16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–"/>
        <a:defRPr kumimoji="0" sz="14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•"/>
        <a:defRPr kumimoji="0" sz="12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–"/>
        <a:defRPr kumimoji="0" sz="12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»"/>
        <a:defRPr kumimoji="0" sz="11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hyperlink" Target="https://doi.org/10.1111/j.1526-4637.2009.00631.x" TargetMode="External" /><Relationship Id="rId4" Type="http://schemas.openxmlformats.org/officeDocument/2006/relationships/image" Target="../media/image1.png" /><Relationship Id="rId5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.xml" /><Relationship Id="rId3" Type="http://schemas.openxmlformats.org/officeDocument/2006/relationships/hyperlink" Target="https://doi.org/10.1111/j.1526-4637.2009.00631.x" TargetMode="External" /><Relationship Id="rId4" Type="http://schemas.openxmlformats.org/officeDocument/2006/relationships/image" Target="../media/image1.png" /><Relationship Id="rId5" Type="http://schemas.openxmlformats.org/officeDocument/2006/relationships/image" Target="../media/image3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3.xml" /><Relationship Id="rId3" Type="http://schemas.openxmlformats.org/officeDocument/2006/relationships/hyperlink" Target="https://doi.org/10.1111/j.1526-4637.2009.00631.x" TargetMode="External" /><Relationship Id="rId4" Type="http://schemas.openxmlformats.org/officeDocument/2006/relationships/image" Target="../media/image1.png" /><Relationship Id="rId5" Type="http://schemas.openxmlformats.org/officeDocument/2006/relationships/image" Target="../media/image4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4.xml" /><Relationship Id="rId3" Type="http://schemas.openxmlformats.org/officeDocument/2006/relationships/hyperlink" Target="https://doi.org/10.1111/j.1526-4637.2009.00631.x" TargetMode="External" /><Relationship Id="rId4" Type="http://schemas.openxmlformats.org/officeDocument/2006/relationships/image" Target="../media/image1.png" /><Relationship Id="rId5" Type="http://schemas.openxmlformats.org/officeDocument/2006/relationships/image" Target="../media/image5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5.xml" /><Relationship Id="rId3" Type="http://schemas.openxmlformats.org/officeDocument/2006/relationships/hyperlink" Target="https://doi.org/10.1111/j.1526-4637.2009.00631.x" TargetMode="External" /><Relationship Id="rId4" Type="http://schemas.openxmlformats.org/officeDocument/2006/relationships/image" Target="../media/image1.png" /><Relationship Id="rId5" Type="http://schemas.openxmlformats.org/officeDocument/2006/relationships/image" Target="../media/image6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6.xml" /><Relationship Id="rId3" Type="http://schemas.openxmlformats.org/officeDocument/2006/relationships/hyperlink" Target="https://doi.org/10.1111/j.1526-4637.2009.00631.x" TargetMode="External" /><Relationship Id="rId4" Type="http://schemas.openxmlformats.org/officeDocument/2006/relationships/image" Target="../media/image1.png" /><Relationship Id="rId5" Type="http://schemas.openxmlformats.org/officeDocument/2006/relationships/image" Target="../media/image7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7.xml" /><Relationship Id="rId3" Type="http://schemas.openxmlformats.org/officeDocument/2006/relationships/hyperlink" Target="https://doi.org/10.1111/j.1526-4637.2009.00631.x" TargetMode="External" /><Relationship Id="rId4" Type="http://schemas.openxmlformats.org/officeDocument/2006/relationships/image" Target="../media/image1.png" /><Relationship Id="rId5" Type="http://schemas.openxmlformats.org/officeDocument/2006/relationships/image" Target="../media/image8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8.xml" /><Relationship Id="rId3" Type="http://schemas.openxmlformats.org/officeDocument/2006/relationships/hyperlink" Target="https://doi.org/10.1111/j.1526-4637.2009.00631.x" TargetMode="External" /><Relationship Id="rId4" Type="http://schemas.openxmlformats.org/officeDocument/2006/relationships/image" Target="../media/image1.png" /><Relationship Id="rId5" Type="http://schemas.openxmlformats.org/officeDocument/2006/relationships/image" Target="../media/image9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9.xml" /><Relationship Id="rId3" Type="http://schemas.openxmlformats.org/officeDocument/2006/relationships/hyperlink" Target="https://doi.org/10.1111/j.1526-4637.2009.00631.x" TargetMode="External" /><Relationship Id="rId4" Type="http://schemas.openxmlformats.org/officeDocument/2006/relationships/image" Target="../media/image1.png" /><Relationship Id="rId5" Type="http://schemas.openxmlformats.org/officeDocument/2006/relationships/image" Target="../media/image10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2" name="Footer Placeholder 3"/>
          <p:cNvSpPr>
            <a:spLocks noGrp="1"/>
          </p:cNvSpPr>
          <p:nvPr>
            <p:ph type="ftr" idx="10"/>
          </p:nvPr>
        </p:nvSpPr>
        <p:spPr>
          <a:xfrm>
            <a:off x="0" y="5994400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180000" tIns="0" rIns="180000" bIns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000" i="1">
                <a:solidFill>
                  <a:srgbClr val="333333"/>
                </a:solidFill>
              </a:rPr>
              <a:t>Pain Med</a:t>
            </a:r>
            <a:r>
              <a:rPr lang="en-US" altLang="en-US" sz="1000">
                <a:solidFill>
                  <a:srgbClr val="333333"/>
                </a:solidFill>
              </a:rPr>
              <a:t>, Volume 10, Issue 4, May 2009, Pages 679–688, </a:t>
            </a:r>
            <a:r>
              <a:rPr lang="en-US" altLang="en-US" sz="1000">
                <a:solidFill>
                  <a:srgbClr val="333333"/>
                </a:solidFill>
                <a:hlinkClick r:id="rId3"/>
              </a:rPr>
              <a:t>https://doi.org/10.1111/j.1526-4637.2009.00631.x</a:t>
            </a:r>
            <a:endParaRPr lang="en-US" altLang="en-US" sz="1000">
              <a:solidFill>
                <a:srgbClr val="333333"/>
              </a:solidFill>
            </a:endParaRPr>
          </a:p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800">
                <a:solidFill>
                  <a:srgbClr val="2A2A2A"/>
                </a:solidFill>
              </a:rPr>
              <a:t>The content of this slide may be subject to copyright: please see the slide notes for details.</a:t>
            </a:r>
            <a:endParaRPr lang="en-US" altLang="en-US" sz="800">
              <a:solidFill>
                <a:srgbClr val="333333"/>
              </a:solidFill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457200" y="425450"/>
            <a:ext cx="6108700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/>
              <a:t>Figure 1 </a:t>
            </a:r>
            <a:r>
              <a:rPr lang="en-US" altLang="en-US" b="0"/>
              <a:t>A contralateral oblique fluoroscopy view of a needle probing the interosseous sacroiliac ligament.
</a:t>
            </a:r>
            <a:endParaRPr lang="en-US" altLang="en-US" b="0"/>
          </a:p>
        </p:txBody>
      </p:sp>
      <p:pic>
        <p:nvPicPr>
          <p:cNvPr id="5124" name="Picture 4" descr="Oxford University Pres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62" y="6294438"/>
            <a:ext cx="1058862" cy="2444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125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336800" y="1371600"/>
            <a:ext cx="4457700" cy="44577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2" name="Footer Placeholder 3"/>
          <p:cNvSpPr>
            <a:spLocks noGrp="1"/>
          </p:cNvSpPr>
          <p:nvPr>
            <p:ph type="ftr" idx="10"/>
          </p:nvPr>
        </p:nvSpPr>
        <p:spPr>
          <a:xfrm>
            <a:off x="0" y="5994400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180000" tIns="0" rIns="180000" bIns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000" i="1">
                <a:solidFill>
                  <a:srgbClr val="333333"/>
                </a:solidFill>
              </a:rPr>
              <a:t>Pain Med</a:t>
            </a:r>
            <a:r>
              <a:rPr lang="en-US" altLang="en-US" sz="1000">
                <a:solidFill>
                  <a:srgbClr val="333333"/>
                </a:solidFill>
              </a:rPr>
              <a:t>, Volume 10, Issue 4, May 2009, Pages 679–688, </a:t>
            </a:r>
            <a:r>
              <a:rPr lang="en-US" altLang="en-US" sz="1000">
                <a:solidFill>
                  <a:srgbClr val="333333"/>
                </a:solidFill>
                <a:hlinkClick r:id="rId3"/>
              </a:rPr>
              <a:t>https://doi.org/10.1111/j.1526-4637.2009.00631.x</a:t>
            </a:r>
            <a:endParaRPr lang="en-US" altLang="en-US" sz="1000">
              <a:solidFill>
                <a:srgbClr val="333333"/>
              </a:solidFill>
            </a:endParaRPr>
          </a:p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800">
                <a:solidFill>
                  <a:srgbClr val="2A2A2A"/>
                </a:solidFill>
              </a:rPr>
              <a:t>The content of this slide may be subject to copyright: please see the slide notes for details.</a:t>
            </a:r>
            <a:endParaRPr lang="en-US" altLang="en-US" sz="800">
              <a:solidFill>
                <a:srgbClr val="333333"/>
              </a:solidFill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457200" y="425450"/>
            <a:ext cx="6108700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/>
              <a:t>Figure 2 </a:t>
            </a:r>
            <a:r>
              <a:rPr lang="en-US" altLang="en-US" b="0"/>
              <a:t>A postero-anterior fluoroscopy view of a needle probing the interosseous sacroiliac ligament.
</a:t>
            </a:r>
            <a:endParaRPr lang="en-US" altLang="en-US" b="0"/>
          </a:p>
        </p:txBody>
      </p:sp>
      <p:pic>
        <p:nvPicPr>
          <p:cNvPr id="5124" name="Picture 4" descr="Oxford University Pres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62" y="6294438"/>
            <a:ext cx="1058862" cy="2444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125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438400" y="1371600"/>
            <a:ext cx="4254627" cy="44577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2" name="Footer Placeholder 3"/>
          <p:cNvSpPr>
            <a:spLocks noGrp="1"/>
          </p:cNvSpPr>
          <p:nvPr>
            <p:ph type="ftr" idx="10"/>
          </p:nvPr>
        </p:nvSpPr>
        <p:spPr>
          <a:xfrm>
            <a:off x="0" y="5994400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180000" tIns="0" rIns="180000" bIns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000" i="1">
                <a:solidFill>
                  <a:srgbClr val="333333"/>
                </a:solidFill>
              </a:rPr>
              <a:t>Pain Med</a:t>
            </a:r>
            <a:r>
              <a:rPr lang="en-US" altLang="en-US" sz="1000">
                <a:solidFill>
                  <a:srgbClr val="333333"/>
                </a:solidFill>
              </a:rPr>
              <a:t>, Volume 10, Issue 4, May 2009, Pages 679–688, </a:t>
            </a:r>
            <a:r>
              <a:rPr lang="en-US" altLang="en-US" sz="1000">
                <a:solidFill>
                  <a:srgbClr val="333333"/>
                </a:solidFill>
                <a:hlinkClick r:id="rId3"/>
              </a:rPr>
              <a:t>https://doi.org/10.1111/j.1526-4637.2009.00631.x</a:t>
            </a:r>
            <a:endParaRPr lang="en-US" altLang="en-US" sz="1000">
              <a:solidFill>
                <a:srgbClr val="333333"/>
              </a:solidFill>
            </a:endParaRPr>
          </a:p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800">
                <a:solidFill>
                  <a:srgbClr val="2A2A2A"/>
                </a:solidFill>
              </a:rPr>
              <a:t>The content of this slide may be subject to copyright: please see the slide notes for details.</a:t>
            </a:r>
            <a:endParaRPr lang="en-US" altLang="en-US" sz="800">
              <a:solidFill>
                <a:srgbClr val="333333"/>
              </a:solidFill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457200" y="425450"/>
            <a:ext cx="6108700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/>
              <a:t>Figure 3 </a:t>
            </a:r>
            <a:r>
              <a:rPr lang="en-US" altLang="en-US" b="0"/>
              <a:t>A postero-anterior fluoroscopy view of a needle probing the dorsal sacroiliac ligament.
</a:t>
            </a:r>
            <a:endParaRPr lang="en-US" altLang="en-US" b="0"/>
          </a:p>
        </p:txBody>
      </p:sp>
      <p:pic>
        <p:nvPicPr>
          <p:cNvPr id="5124" name="Picture 4" descr="Oxford University Pres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62" y="6294438"/>
            <a:ext cx="1058862" cy="2444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125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263900" y="1371600"/>
            <a:ext cx="2610231" cy="44577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2" name="Footer Placeholder 3"/>
          <p:cNvSpPr>
            <a:spLocks noGrp="1"/>
          </p:cNvSpPr>
          <p:nvPr>
            <p:ph type="ftr" idx="10"/>
          </p:nvPr>
        </p:nvSpPr>
        <p:spPr>
          <a:xfrm>
            <a:off x="0" y="5994400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180000" tIns="0" rIns="180000" bIns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000" i="1">
                <a:solidFill>
                  <a:srgbClr val="333333"/>
                </a:solidFill>
              </a:rPr>
              <a:t>Pain Med</a:t>
            </a:r>
            <a:r>
              <a:rPr lang="en-US" altLang="en-US" sz="1000">
                <a:solidFill>
                  <a:srgbClr val="333333"/>
                </a:solidFill>
              </a:rPr>
              <a:t>, Volume 10, Issue 4, May 2009, Pages 679–688, </a:t>
            </a:r>
            <a:r>
              <a:rPr lang="en-US" altLang="en-US" sz="1000">
                <a:solidFill>
                  <a:srgbClr val="333333"/>
                </a:solidFill>
                <a:hlinkClick r:id="rId3"/>
              </a:rPr>
              <a:t>https://doi.org/10.1111/j.1526-4637.2009.00631.x</a:t>
            </a:r>
            <a:endParaRPr lang="en-US" altLang="en-US" sz="1000">
              <a:solidFill>
                <a:srgbClr val="333333"/>
              </a:solidFill>
            </a:endParaRPr>
          </a:p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800">
                <a:solidFill>
                  <a:srgbClr val="2A2A2A"/>
                </a:solidFill>
              </a:rPr>
              <a:t>The content of this slide may be subject to copyright: please see the slide notes for details.</a:t>
            </a:r>
            <a:endParaRPr lang="en-US" altLang="en-US" sz="800">
              <a:solidFill>
                <a:srgbClr val="333333"/>
              </a:solidFill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457200" y="425450"/>
            <a:ext cx="6108700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/>
              <a:t>Figure 4 </a:t>
            </a:r>
            <a:r>
              <a:rPr lang="en-US" altLang="en-US" b="0"/>
              <a:t>A postero-anterior fluoroscopy view of an arthrogram of the sacroiliac joint.
</a:t>
            </a:r>
            <a:endParaRPr lang="en-US" altLang="en-US" b="0"/>
          </a:p>
        </p:txBody>
      </p:sp>
      <p:pic>
        <p:nvPicPr>
          <p:cNvPr id="5124" name="Picture 4" descr="Oxford University Pres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62" y="6294438"/>
            <a:ext cx="1058862" cy="2444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125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247900" y="1371600"/>
            <a:ext cx="4648818" cy="44577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2" name="Footer Placeholder 3"/>
          <p:cNvSpPr>
            <a:spLocks noGrp="1"/>
          </p:cNvSpPr>
          <p:nvPr>
            <p:ph type="ftr" idx="10"/>
          </p:nvPr>
        </p:nvSpPr>
        <p:spPr>
          <a:xfrm>
            <a:off x="0" y="5994400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180000" tIns="0" rIns="180000" bIns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000" i="1">
                <a:solidFill>
                  <a:srgbClr val="333333"/>
                </a:solidFill>
              </a:rPr>
              <a:t>Pain Med</a:t>
            </a:r>
            <a:r>
              <a:rPr lang="en-US" altLang="en-US" sz="1000">
                <a:solidFill>
                  <a:srgbClr val="333333"/>
                </a:solidFill>
              </a:rPr>
              <a:t>, Volume 10, Issue 4, May 2009, Pages 679–688, </a:t>
            </a:r>
            <a:r>
              <a:rPr lang="en-US" altLang="en-US" sz="1000">
                <a:solidFill>
                  <a:srgbClr val="333333"/>
                </a:solidFill>
                <a:hlinkClick r:id="rId3"/>
              </a:rPr>
              <a:t>https://doi.org/10.1111/j.1526-4637.2009.00631.x</a:t>
            </a:r>
            <a:endParaRPr lang="en-US" altLang="en-US" sz="1000">
              <a:solidFill>
                <a:srgbClr val="333333"/>
              </a:solidFill>
            </a:endParaRPr>
          </a:p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800">
                <a:solidFill>
                  <a:srgbClr val="2A2A2A"/>
                </a:solidFill>
              </a:rPr>
              <a:t>The content of this slide may be subject to copyright: please see the slide notes for details.</a:t>
            </a:r>
            <a:endParaRPr lang="en-US" altLang="en-US" sz="800">
              <a:solidFill>
                <a:srgbClr val="333333"/>
              </a:solidFill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457200" y="425450"/>
            <a:ext cx="6108700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/>
              <a:t>Figure 5 </a:t>
            </a:r>
            <a:r>
              <a:rPr lang="en-US" altLang="en-US" b="0"/>
              <a:t>A lateral fluoroscopy view of an arthrogram of the sacroiliac joint.
</a:t>
            </a:r>
            <a:endParaRPr lang="en-US" altLang="en-US" b="0"/>
          </a:p>
        </p:txBody>
      </p:sp>
      <p:pic>
        <p:nvPicPr>
          <p:cNvPr id="5124" name="Picture 4" descr="Oxford University Pres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62" y="6294438"/>
            <a:ext cx="1058862" cy="2444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125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070100" y="1371600"/>
            <a:ext cx="4999290" cy="44577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2" name="Footer Placeholder 3"/>
          <p:cNvSpPr>
            <a:spLocks noGrp="1"/>
          </p:cNvSpPr>
          <p:nvPr>
            <p:ph type="ftr" idx="10"/>
          </p:nvPr>
        </p:nvSpPr>
        <p:spPr>
          <a:xfrm>
            <a:off x="0" y="5994400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180000" tIns="0" rIns="180000" bIns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000" i="1">
                <a:solidFill>
                  <a:srgbClr val="333333"/>
                </a:solidFill>
              </a:rPr>
              <a:t>Pain Med</a:t>
            </a:r>
            <a:r>
              <a:rPr lang="en-US" altLang="en-US" sz="1000">
                <a:solidFill>
                  <a:srgbClr val="333333"/>
                </a:solidFill>
              </a:rPr>
              <a:t>, Volume 10, Issue 4, May 2009, Pages 679–688, </a:t>
            </a:r>
            <a:r>
              <a:rPr lang="en-US" altLang="en-US" sz="1000">
                <a:solidFill>
                  <a:srgbClr val="333333"/>
                </a:solidFill>
                <a:hlinkClick r:id="rId3"/>
              </a:rPr>
              <a:t>https://doi.org/10.1111/j.1526-4637.2009.00631.x</a:t>
            </a:r>
            <a:endParaRPr lang="en-US" altLang="en-US" sz="1000">
              <a:solidFill>
                <a:srgbClr val="333333"/>
              </a:solidFill>
            </a:endParaRPr>
          </a:p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800">
                <a:solidFill>
                  <a:srgbClr val="2A2A2A"/>
                </a:solidFill>
              </a:rPr>
              <a:t>The content of this slide may be subject to copyright: please see the slide notes for details.</a:t>
            </a:r>
            <a:endParaRPr lang="en-US" altLang="en-US" sz="800">
              <a:solidFill>
                <a:srgbClr val="333333"/>
              </a:solidFill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457200" y="425450"/>
            <a:ext cx="6108700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/>
              <a:t>Figure 6 </a:t>
            </a:r>
            <a:r>
              <a:rPr lang="en-US" altLang="en-US" b="0"/>
              <a:t>A postero-anterior fluoroscopy view of an injection of contrast medium prior to a L5 dorsal ramus block.
</a:t>
            </a:r>
            <a:endParaRPr lang="en-US" altLang="en-US" b="0"/>
          </a:p>
        </p:txBody>
      </p:sp>
      <p:pic>
        <p:nvPicPr>
          <p:cNvPr id="5124" name="Picture 4" descr="Oxford University Pres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62" y="6294438"/>
            <a:ext cx="1058862" cy="2444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125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095500" y="1371600"/>
            <a:ext cx="4949944" cy="44577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2" name="Footer Placeholder 3"/>
          <p:cNvSpPr>
            <a:spLocks noGrp="1"/>
          </p:cNvSpPr>
          <p:nvPr>
            <p:ph type="ftr" idx="10"/>
          </p:nvPr>
        </p:nvSpPr>
        <p:spPr>
          <a:xfrm>
            <a:off x="0" y="5994400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180000" tIns="0" rIns="180000" bIns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000" i="1">
                <a:solidFill>
                  <a:srgbClr val="333333"/>
                </a:solidFill>
              </a:rPr>
              <a:t>Pain Med</a:t>
            </a:r>
            <a:r>
              <a:rPr lang="en-US" altLang="en-US" sz="1000">
                <a:solidFill>
                  <a:srgbClr val="333333"/>
                </a:solidFill>
              </a:rPr>
              <a:t>, Volume 10, Issue 4, May 2009, Pages 679–688, </a:t>
            </a:r>
            <a:r>
              <a:rPr lang="en-US" altLang="en-US" sz="1000">
                <a:solidFill>
                  <a:srgbClr val="333333"/>
                </a:solidFill>
                <a:hlinkClick r:id="rId3"/>
              </a:rPr>
              <a:t>https://doi.org/10.1111/j.1526-4637.2009.00631.x</a:t>
            </a:r>
            <a:endParaRPr lang="en-US" altLang="en-US" sz="1000">
              <a:solidFill>
                <a:srgbClr val="333333"/>
              </a:solidFill>
            </a:endParaRPr>
          </a:p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800">
                <a:solidFill>
                  <a:srgbClr val="2A2A2A"/>
                </a:solidFill>
              </a:rPr>
              <a:t>The content of this slide may be subject to copyright: please see the slide notes for details.</a:t>
            </a:r>
            <a:endParaRPr lang="en-US" altLang="en-US" sz="800">
              <a:solidFill>
                <a:srgbClr val="333333"/>
              </a:solidFill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457200" y="425450"/>
            <a:ext cx="6108700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/>
              <a:t>Figure 7 </a:t>
            </a:r>
            <a:r>
              <a:rPr lang="en-US" altLang="en-US" b="0"/>
              <a:t>Postero-anterior fluoroscopy views of injections of contrast medium from needles placed at various positions ...</a:t>
            </a:r>
            <a:endParaRPr lang="en-US" altLang="en-US" b="0"/>
          </a:p>
        </p:txBody>
      </p:sp>
      <p:pic>
        <p:nvPicPr>
          <p:cNvPr id="5124" name="Picture 4" descr="Oxford University Pres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62" y="6294438"/>
            <a:ext cx="1058862" cy="2444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125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298700" y="1371600"/>
            <a:ext cx="4543522" cy="44577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2" name="Footer Placeholder 3"/>
          <p:cNvSpPr>
            <a:spLocks noGrp="1"/>
          </p:cNvSpPr>
          <p:nvPr>
            <p:ph type="ftr" idx="10"/>
          </p:nvPr>
        </p:nvSpPr>
        <p:spPr>
          <a:xfrm>
            <a:off x="0" y="5994400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180000" tIns="0" rIns="180000" bIns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000" i="1">
                <a:solidFill>
                  <a:srgbClr val="333333"/>
                </a:solidFill>
              </a:rPr>
              <a:t>Pain Med</a:t>
            </a:r>
            <a:r>
              <a:rPr lang="en-US" altLang="en-US" sz="1000">
                <a:solidFill>
                  <a:srgbClr val="333333"/>
                </a:solidFill>
              </a:rPr>
              <a:t>, Volume 10, Issue 4, May 2009, Pages 679–688, </a:t>
            </a:r>
            <a:r>
              <a:rPr lang="en-US" altLang="en-US" sz="1000">
                <a:solidFill>
                  <a:srgbClr val="333333"/>
                </a:solidFill>
                <a:hlinkClick r:id="rId3"/>
              </a:rPr>
              <a:t>https://doi.org/10.1111/j.1526-4637.2009.00631.x</a:t>
            </a:r>
            <a:endParaRPr lang="en-US" altLang="en-US" sz="1000">
              <a:solidFill>
                <a:srgbClr val="333333"/>
              </a:solidFill>
            </a:endParaRPr>
          </a:p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800">
                <a:solidFill>
                  <a:srgbClr val="2A2A2A"/>
                </a:solidFill>
              </a:rPr>
              <a:t>The content of this slide may be subject to copyright: please see the slide notes for details.</a:t>
            </a:r>
            <a:endParaRPr lang="en-US" altLang="en-US" sz="800">
              <a:solidFill>
                <a:srgbClr val="333333"/>
              </a:solidFill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457200" y="425450"/>
            <a:ext cx="6108700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/>
              <a:t>Figure 8 </a:t>
            </a:r>
            <a:r>
              <a:rPr lang="en-US" altLang="en-US" b="0"/>
              <a:t>Postero-anterior fluoroscopy views of injections of contrast medium from needles placed at various positions ...</a:t>
            </a:r>
            <a:endParaRPr lang="en-US" altLang="en-US" b="0"/>
          </a:p>
        </p:txBody>
      </p:sp>
      <p:pic>
        <p:nvPicPr>
          <p:cNvPr id="5124" name="Picture 4" descr="Oxford University Pres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62" y="6294438"/>
            <a:ext cx="1058862" cy="2444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125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324100" y="1371600"/>
            <a:ext cx="4505256" cy="44577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2" name="Footer Placeholder 3"/>
          <p:cNvSpPr>
            <a:spLocks noGrp="1"/>
          </p:cNvSpPr>
          <p:nvPr>
            <p:ph type="ftr" idx="10"/>
          </p:nvPr>
        </p:nvSpPr>
        <p:spPr>
          <a:xfrm>
            <a:off x="0" y="5994400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180000" tIns="0" rIns="180000" bIns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000" i="1">
                <a:solidFill>
                  <a:srgbClr val="333333"/>
                </a:solidFill>
              </a:rPr>
              <a:t>Pain Med</a:t>
            </a:r>
            <a:r>
              <a:rPr lang="en-US" altLang="en-US" sz="1000">
                <a:solidFill>
                  <a:srgbClr val="333333"/>
                </a:solidFill>
              </a:rPr>
              <a:t>, Volume 10, Issue 4, May 2009, Pages 679–688, </a:t>
            </a:r>
            <a:r>
              <a:rPr lang="en-US" altLang="en-US" sz="1000">
                <a:solidFill>
                  <a:srgbClr val="333333"/>
                </a:solidFill>
                <a:hlinkClick r:id="rId3"/>
              </a:rPr>
              <a:t>https://doi.org/10.1111/j.1526-4637.2009.00631.x</a:t>
            </a:r>
            <a:endParaRPr lang="en-US" altLang="en-US" sz="1000">
              <a:solidFill>
                <a:srgbClr val="333333"/>
              </a:solidFill>
            </a:endParaRPr>
          </a:p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800">
                <a:solidFill>
                  <a:srgbClr val="2A2A2A"/>
                </a:solidFill>
              </a:rPr>
              <a:t>The content of this slide may be subject to copyright: please see the slide notes for details.</a:t>
            </a:r>
            <a:endParaRPr lang="en-US" altLang="en-US" sz="800">
              <a:solidFill>
                <a:srgbClr val="333333"/>
              </a:solidFill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457200" y="425450"/>
            <a:ext cx="6108700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/>
              <a:t>Figure 9 </a:t>
            </a:r>
            <a:r>
              <a:rPr lang="en-US" altLang="en-US" b="0"/>
              <a:t>Postero-anterior fluoroscopy views of injections of contrast medium from needles placed at various positions ...</a:t>
            </a:r>
            <a:endParaRPr lang="en-US" altLang="en-US" b="0"/>
          </a:p>
        </p:txBody>
      </p:sp>
      <p:pic>
        <p:nvPicPr>
          <p:cNvPr id="5124" name="Picture 4" descr="Oxford University Pres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62" y="6294438"/>
            <a:ext cx="1058862" cy="2444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125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467100" y="1371600"/>
            <a:ext cx="2204085" cy="44577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01.14"/>
  <p:tag name="AS_TITLE" val="Aspose.Slides for .NET 4.0"/>
  <p:tag name="AS_VERSION" val="19.1"/>
</p:tagLst>
</file>

<file path=ppt/theme/theme1.xml><?xml version="1.0" encoding="utf-8"?>
<a:theme xmlns:r="http://schemas.openxmlformats.org/officeDocument/2006/relationships" xmlns:a="http://schemas.openxmlformats.org/drawingml/2006/main" name="13_Office Theme">
  <a:themeElements>
    <a:clrScheme name="1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3_Office Theme">
      <a:majorFont>
        <a:latin typeface="Times New Roman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1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(4:3)</PresentationFormat>
  <Paragraphs>27</Paragraphs>
  <Slides>9</Slides>
  <Notes>9</Notes>
  <TotalTime>3343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baseType="lpstr" size="10">
      <vt:lpstr>13_Office Theme</vt:lpstr>
      <vt:lpstr>Figure 1 A contralateral oblique fluoroscopy view of a needle probing the interosseous sacroiliac ligament.
</vt:lpstr>
      <vt:lpstr>Figure 2 A postero-anterior fluoroscopy view of a needle probing the interosseous sacroiliac ligament.
</vt:lpstr>
      <vt:lpstr>Figure 3 A postero-anterior fluoroscopy view of a needle probing the dorsal sacroiliac ligament.
</vt:lpstr>
      <vt:lpstr>Figure 4 A postero-anterior fluoroscopy view of an arthrogram of the sacroiliac joint.
</vt:lpstr>
      <vt:lpstr>Figure 5 A lateral fluoroscopy view of an arthrogram of the sacroiliac joint.
</vt:lpstr>
      <vt:lpstr>Figure 6 A postero-anterior fluoroscopy view of an injection of contrast medium prior to a L5 dorsal ramus block.
</vt:lpstr>
      <vt:lpstr>Figure 7 Postero-anterior fluoroscopy views of injections of contrast medium from needles placed at various positions ...</vt:lpstr>
      <vt:lpstr>Figure 8 Postero-anterior fluoroscopy views of injections of contrast medium from needles placed at various positions ...</vt:lpstr>
      <vt:lpstr>Figure 9 Postero-anterior fluoroscopy views of injections of contrast medium from needles placed at various positions ...</vt:lpstr>
    </vt:vector>
  </TitlesOfParts>
  <LinksUpToDate>0</LinksUpToDate>
  <SharedDoc>0</SharedDoc>
  <HyperlinksChanged>0</HyperlinksChanged>
  <Application>Aspose.Slides for .NET</Application>
  <AppVersion>19.0100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Oxford University Press Figure</dc:title>
  <cp:lastModifiedBy>Kelly Richardson</cp:lastModifiedBy>
  <cp:revision>164</cp:revision>
  <dcterms:created xsi:type="dcterms:W3CDTF">2015-12-31T14:57:12Z</dcterms:created>
  <dcterms:modified xsi:type="dcterms:W3CDTF">2024-04-27T01:21:40Z</dcterms:modified>
</cp:coreProperties>
</file>