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Lst>
  <p:sldSz cx="9144000" cy="6858000" type="screen4x3"/>
  <p:notesSz cx="6858000" cy="9144000"/>
  <p:custDataLst>
    <p:tags r:id="rId8"/>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viewProps" Target="viewProps.xml" /><Relationship Id="rId11" Type="http://schemas.openxmlformats.org/officeDocument/2006/relationships/theme" Target="theme/theme1.xml" /><Relationship Id="rId12"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tags" Target="tags/tag1.xml" /><Relationship Id="rId9" Type="http://schemas.openxmlformats.org/officeDocument/2006/relationships/presProps" Target="pres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0DE6CB7-57D4-4251-9555-B0788EFB853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35B5C4F-B2BD-4983-BAFA-0A897935655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 </a:t>
            </a:r>
            <a:r>
              <a:rPr lang="en-US" altLang="en-US">
                <a:latin typeface="Arial" pitchFamily="34" charset="0"/>
                <a:ea typeface="Arial" pitchFamily="34" charset="0"/>
              </a:rPr>
              <a:t>Photograph of coronal brain slice anterior to temporal stem showing frontotemporal atrophy with left temporal emphasis (Case 8).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(2005). Published by Oxford University Press on behalf of the Guarantors of Brain. All rights reserved. For Permissions, please email: journals.permissions@oupjournals.org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1EB6CE1-FDF4-4762-B6E5-006AA9ECD2E2}"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2 </a:t>
            </a:r>
            <a:r>
              <a:rPr lang="en-US" altLang="en-US">
                <a:latin typeface="Arial" pitchFamily="34" charset="0"/>
                <a:ea typeface="Arial" pitchFamily="34" charset="0"/>
              </a:rPr>
              <a:t>Photomicrographs showing diagnostic features. (A) (Case 18: haematoxylin and eosin) Congophilic angiopathy and cortical ischaemia. (B) (Case 18: ubiquitin immunohistochemistry) Ubiquitin-positive inclusion in the inferior olivary nucleus in Alzheimer's disease. (C) (Case 16: tau immunohistochemistry) Pick bodies in the granule cells of the dentate gyrus. (D) (Case 5: ubiquitin immunohistochemistry) Perikaryal MND inclusions in the dentate gyrus. (E) (Case 5: ubiquitin immunohistochemistry) Ubiquitin-positive neurites in neocortex. (F) (Case 5: ubiquitin immunohistochemistry) Ubiquitin-positive inclusion in the inferior olivary nucleus in MNDID.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(2005). Published by Oxford University Press on behalf of the Guarantors of Brain. All rights reserved. For Permissions, please email: journals.permissions@oupjournals.org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1EB6CE1-FDF4-4762-B6E5-006AA9ECD2E2}"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3 </a:t>
            </a:r>
            <a:r>
              <a:rPr lang="en-US" altLang="en-US">
                <a:latin typeface="Arial" pitchFamily="34" charset="0"/>
                <a:ea typeface="Arial" pitchFamily="34" charset="0"/>
              </a:rPr>
              <a:t>Photomicrographs showing severity of neuronal loss across temporal lobe regions, sections also showing occasional Pick cells (Case 15: haematoxylin and eosin). (A) Superior temporal gyrus is well preserved, cortical laminae and columns are clearly visible. (B) Middle temporal gyrus shows moderately severe cell loss. (C) Medial bank of the collateral sulcus shows extremely severe neuronal loss. (D) Moderate neuronal loss in CA1.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(2005). Published by Oxford University Press on behalf of the Guarantors of Brain. All rights reserved. For Permissions, please email: journals.permissions@oupjournals.org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1EB6CE1-FDF4-4762-B6E5-006AA9ECD2E2}"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4 </a:t>
            </a:r>
            <a:r>
              <a:rPr lang="en-US" altLang="en-US">
                <a:latin typeface="Arial" pitchFamily="34" charset="0"/>
                <a:ea typeface="Arial" pitchFamily="34" charset="0"/>
              </a:rPr>
              <a:t>Median severity of neuronal loss across brain regions by pathological subtype (Pick's disease, n = 3; Alzheimer's disease n = 1; MNDID; n = 8). (A) Hippocampal subregions. (B) Parahippocampal gyrus subregions. (C) Neocortical regions. (D) Brainstem regions.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(2005). Published by Oxford University Press on behalf of the Guarantors of Brain. All rights reserved. For Permissions, please email: journals.permissions@oupjournals.org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1EB6CE1-FDF4-4762-B6E5-006AA9ECD2E2}" type="slidenum">
              <a:rPr lang="en-US" altLang="en-US" sz="1200"/>
              <a:t>4</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brain/awh582"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brain/awh582"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brain/awh582"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brain/awh582" TargetMode="External" /><Relationship Id="rId4" Type="http://schemas.openxmlformats.org/officeDocument/2006/relationships/image" Target="../media/image1.png" /><Relationship Id="rId5" Type="http://schemas.openxmlformats.org/officeDocument/2006/relationships/image" Target="../media/image5.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128, Issue 9, September 2005, Pages 1984–1995, </a:t>
            </a:r>
            <a:r>
              <a:rPr lang="en-US" altLang="en-US" sz="1000">
                <a:solidFill>
                  <a:srgbClr val="333333"/>
                </a:solidFill>
                <a:hlinkClick r:id="rId3"/>
              </a:rPr>
              <a:t>https://doi.org/10.1093/brain/awh582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 </a:t>
            </a:r>
            <a:r>
              <a:rPr lang="en-US" altLang="en-US" b="0"/>
              <a:t>Photograph of coronal brain slice anterior to temporal stem showing frontotemporal atrophy with left temporal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854200" y="1371600"/>
            <a:ext cx="5448300"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128, Issue 9, September 2005, Pages 1984–1995, </a:t>
            </a:r>
            <a:r>
              <a:rPr lang="en-US" altLang="en-US" sz="1000">
                <a:solidFill>
                  <a:srgbClr val="333333"/>
                </a:solidFill>
                <a:hlinkClick r:id="rId3"/>
              </a:rPr>
              <a:t>https://doi.org/10.1093/brain/awh582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2 </a:t>
            </a:r>
            <a:r>
              <a:rPr lang="en-US" altLang="en-US" b="0"/>
              <a:t>Photomicrographs showing diagnostic features. (A) (Case 18: haematoxylin and eosin) Congophilic angiopathy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641600" y="1371600"/>
            <a:ext cx="3859963"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128, Issue 9, September 2005, Pages 1984–1995, </a:t>
            </a:r>
            <a:r>
              <a:rPr lang="en-US" altLang="en-US" sz="1000">
                <a:solidFill>
                  <a:srgbClr val="333333"/>
                </a:solidFill>
                <a:hlinkClick r:id="rId3"/>
              </a:rPr>
              <a:t>https://doi.org/10.1093/brain/awh582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3 </a:t>
            </a:r>
            <a:r>
              <a:rPr lang="en-US" altLang="en-US" b="0"/>
              <a:t>Photomicrographs showing severity of neuronal loss across temporal lobe regions, sections also showing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12900" y="1371600"/>
            <a:ext cx="5925644"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128, Issue 9, September 2005, Pages 1984–1995, </a:t>
            </a:r>
            <a:r>
              <a:rPr lang="en-US" altLang="en-US" sz="1000">
                <a:solidFill>
                  <a:srgbClr val="333333"/>
                </a:solidFill>
                <a:hlinkClick r:id="rId3"/>
              </a:rPr>
              <a:t>https://doi.org/10.1093/brain/awh582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4 </a:t>
            </a:r>
            <a:r>
              <a:rPr lang="en-US" altLang="en-US" b="0"/>
              <a:t>Median severity of neuronal loss across brain regions by pathological subtype (Pick's disease, n = 3;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849832"/>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12</Paragraphs>
  <Slides>4</Slides>
  <Notes>4</Notes>
  <TotalTime>3343</TotalTime>
  <HiddenSlides>0</HiddenSlides>
  <MMClips>0</MMClips>
  <ScaleCrop>0</ScaleCrop>
  <HeadingPairs>
    <vt:vector baseType="variant" size="4">
      <vt:variant>
        <vt:lpstr>Theme</vt:lpstr>
      </vt:variant>
      <vt:variant>
        <vt:i4>1</vt:i4>
      </vt:variant>
      <vt:variant>
        <vt:lpstr>Slide Titles</vt:lpstr>
      </vt:variant>
      <vt:variant>
        <vt:i4>4</vt:i4>
      </vt:variant>
    </vt:vector>
  </HeadingPairs>
  <TitlesOfParts>
    <vt:vector baseType="lpstr" size="5">
      <vt:lpstr>13_Office Theme</vt:lpstr>
      <vt:lpstr>Fig. 1 Photograph of coronal brain slice anterior to temporal stem showing frontotemporal atrophy with left temporal ...</vt:lpstr>
      <vt:lpstr>Fig. 2 Photomicrographs showing diagnostic features. (A) (Case 18: haematoxylin and eosin) Congophilic angiopathy ...</vt:lpstr>
      <vt:lpstr>Fig. 3 Photomicrographs showing severity of neuronal loss across temporal lobe regions, sections also showing ...</vt:lpstr>
      <vt:lpstr>Fig. 4 Median severity of neuronal loss across brain regions by pathological subtype (Pick's disease, n = 3;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2024-04-26T22:47:34Z</dcterms:modified>
</cp:coreProperties>
</file>