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Lst>
  <p:sldSz cx="9144000" cy="6858000" type="screen4x3"/>
  <p:notesSz cx="6858000" cy="9144000"/>
  <p:custDataLst>
    <p:tags r:id="rId1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tags" Target="tags/tag1.xml" /><Relationship Id="rId2" Type="http://schemas.openxmlformats.org/officeDocument/2006/relationships/notesMaster" Target="notesMasters/notesMaster1.xml" /><Relationship Id="rId20" Type="http://schemas.openxmlformats.org/officeDocument/2006/relationships/presProps" Target="presProps.xml" /><Relationship Id="rId21" Type="http://schemas.openxmlformats.org/officeDocument/2006/relationships/viewProps" Target="viewProps.xml" /><Relationship Id="rId22" Type="http://schemas.openxmlformats.org/officeDocument/2006/relationships/theme" Target="theme/theme1.xml" /><Relationship Id="rId23"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D3C9CE-AB11-404B-8072-2156F0B4FE4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08C8EB-3238-4ECB-B18E-279B0D7BC2F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1. A, The nine species of asclepiad included within this study: (i) Pachycarpus natalensis; (ii) Xysmalobium involucratum Decne; (iii) xysmalobium gerrardii Scott Elliott; (iv) Miraglossum verticillare (Schltr.) Kupicha; (v) Miraglossum pilosum (Schltr.) Kupicha; (vi) Aspidonepsis diploglossa (Turcz.) A. Nicholas; (vii) Sisyranthus trichostomus (Harv.) K. Schum. and D.J. Goyder; (viii) Asclepias woodii (Schltr.) Schltr.; (ix) Asclepias cucullata (Schltr.) Schltr. B, Hemipepsis hilaris (Hymenoptera: Pompilidae) visiting a flower of Pachycarpus natalensis. C, Atrichelaphinis tigrina (Coleoptera: Scarabaeidae: Cetoniini) visiting flowers of Xysmalobium involucratum; note the yellow pollinaria attached to the legs. D, Cyrtothyrea marginalis (Coleoptera: Scarabaeidae: Cetoniini) visiting Sisyranthus trichostomus and feeding through the hairs within the floral tube. E, Atrichelaphinis tigrina visiting Sisyranthus trichostomus; note the pollinaria attached to the mouthparts.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Annals of Botany Company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52B41D-9122-45A8-8F18-1C90A1AD0A7A}"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10. A, SEM of the underside of the head and thorax of Atrichelaphinis tigrina, showing the attachment of pollinaria of Xysmalobium involucratum to the hairs of the thorax (cf. Fig. 1C). Scale bar = 0·5 mm. B, SEM close‐up view of Fig. 10A, showing the attachment of pollinaria to the hairs of the thorax. The pollinarium to the right has had both of its pollinia removed, presumably during pollination. Scale bar = 250 µm. C, SEM of the underside of the abdomen of Atrichelaphinis tigrina, showing the attachment of pollinaria of Xysmalobium involucratum to the hairs on the rear legs. Scale bar = 1 mm. D, SEM of the underside of the head of Cyrtothyrea marginalis, showing the attachment of pollinaria of Sisyranthus trichostomus to the mouthparts (cf. Fig. 1E). Scale bar = 250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Annals of Botany Company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52B41D-9122-45A8-8F18-1C90A1AD0A7A}"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11. Niche breadth and overlap statistics. A, Pollination niche breadths of the eight species of asclepiads for which pollinators were identified. The single letter suffixes to the names of taxa indicate the pollination system of that species (G, generalist; B, bee (?); C, chafer; P, pompilid wasp). This index starts at 0·0, indicating complete specialization on a single pollinator. B, Pollination niche overlap between all pairs of asclepiads. The index of overlap scales between 0·0 (no overlap in pollinator use) to 1·0 (complete overlap in pollinator use). C, Mean pollination niche overlap comparisons between taxa having the same and different pollination systems. Data points are mean values ± s.d. (from Fig. 11B). Note that, for three sets of comparisons, s.d. = 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Annals of Botany Company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52B41D-9122-45A8-8F18-1C90A1AD0A7A}"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12. Pollinaria of the nine species of asclepiad. Top row, from left to right: Miraglossum pilosum, Sisyranthus trichostomus, Aspidonepsis diploglossa. Middle row: Miraglossum verticilata, Asclepias woodii, Asclepias cucullata. Bottom row: Pachycarpus natalensis, Xysmalobium involucratum, Xysmalobium gerrardii. Scale bar = 1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Annals of Botany Company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52B41D-9122-45A8-8F18-1C90A1AD0A7A}"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13. Placement of pollinaria onto the bodies of the pollinators of the nine asclepiads, plotted onto a triangular graph. Each data point represents the proportion of pollinaria (as a percentage of the total) found on the legs, body and mouthparts of the pollinating insects of the seven species of asclepiad for which pollinators were confirmed.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Annals of Botany Company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52B41D-9122-45A8-8F18-1C90A1AD0A7A}"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14. The relationship between insect body length and number of pollinaria carried per insect.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Annals of Botany Company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52B41D-9122-45A8-8F18-1C90A1AD0A7A}"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15. The relationship between insect body length and pollinium length.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Annals of Botany Company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52B41D-9122-45A8-8F18-1C90A1AD0A7A}" type="slidenum">
              <a:rPr lang="en-US" altLang="en-US" sz="1200"/>
              <a:t>15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2. Reflectance spectra of flowers of the nine asclepiads from Wahroonga. In all cases the dark line is the spectrum of the corona and the light line is the spectrum of the corolla. For Pachycarpus natalensis, the lower, light coloured line is the spectrum for the large purple patches (see Fig. 1A and B). For Sisyranthus trichostomus, the corona is not visible without dissecting the flower.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Annals of Botany Company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52B41D-9122-45A8-8F18-1C90A1AD0A7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3. The relationship between sampling effort and number of recorded flower visitors of the nine asclepiads. The curve is the cumulative number of insect species recorded as flower visitors over the period of observation.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Annals of Botany Company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52B41D-9122-45A8-8F18-1C90A1AD0A7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4. Nestedness analyses of A, the flower visitor–plant interactions matrix; B, the pollinator–plant interaction matrix; C, the flower visitor–plant interactions matrix with abundance of insect species overlain. Note the legend. The matrix is identical to that in Fig. 4A except that the order of some insect species is different.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Annals of Botany Company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52B41D-9122-45A8-8F18-1C90A1AD0A7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5. Multidimensional scaling analysis of the floral traits of the nine asclepiads (see the Appendix). Pollination systems are mapped onto the clusters of species.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Annals of Botany Company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52B41D-9122-45A8-8F18-1C90A1AD0A7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6. A, Scanning electron micrograph (SEM) of a whole flower of Sisyranthus trichostomus. Scale bar = 1·0 mm. B, SEM of a half flower of Sisyranthus trichostomus. Note the hairs blocking the corolla tube arching down into the nectar‐holding corona cups. Scale bar = 0·5 mm. C, SEM close‐up of the hairs blocking the corolla tube of Sisyranthus trichostomus, showing the parallel ridges running along the main axis of each hair. Scale bar = 50 µm. D, SEM of a whole flower of Asclepias cucullata. Scale bar = 1·0 mm. E, SEM close‐up of the portion of the nectar cup distal to the gynostegium of Asclepias cucullata. Note the dense papillae within the cup. Scale bar = 250 µm. F, SEM close‐up of the portion of the nectar cup proximal to the gynostegium of Asclepias cucullata. Note the dense papillae within the cup. Scale bar = 150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Annals of Botany Company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52B41D-9122-45A8-8F18-1C90A1AD0A7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7. A, SEM of whole flower of Xysmalobium involucratum. Scale bar = 1·0 mm. B, SEM close‐up of the top portion of the corona of Xysmalobium involucratum. Scale bar = 100 µm. C, SEM of whole flower of Xysmalobium gerrardii. Scale bar = 1·0 mm. D, SEM top view of whole flower of Xysmalobium gerrardii. Scale bar = 1·0 mm. E, SEM close‐up of Xysmalobium gerrardii, showing the space between the gynostegium (top of picture) and the inner surface of the corona (bottom of picture). Scale bar = 25 µm. F, SEM close‐up of Xysmalobium gerrardii, showing the region where the gynostegium and the corona meet, with the lower portion of the guide rails to the right. Scale bar =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Annals of Botany Company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52B41D-9122-45A8-8F18-1C90A1AD0A7A}"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8. A, SEM of whole flower of Miraglossum verticillare. Note that the spiral arms of the two distant corona elements were lost during specimen processing. Scale bar = 1·0 mm. B, SEM close‐up of the guide rails of Miraglossum verticillare, with the pollinarium in situ. To the left is the edge of an adjacent corona element; the one to the right has been removed. Scale bar = 250 µm. C, SEM of whole flower of Miraglossum pilosum. Note that the filiform corona elements are usually straight and were deformed during specimen processing. Scale bar = 1·0 mm. D, SEM close‐up of the terminal end of a filiform corona element of Miraglossum pilosum. Scale bar = 50 µm. E, SEM of whole flower of Aspidonepsis diploglossa. Scale bar = 1 mm. F, SEM close‐up of the inner wall of the nectar cup of Aspidonepsis diploglossa. To the left is the ‘tongue’ situated within the cup. Scale bar = 100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Annals of Botany Company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52B41D-9122-45A8-8F18-1C90A1AD0A7A}"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9. A, SEM of a whole flower of Asclepias woodii. Scale bar = 1·0 mm. B, SEM close‐up of the inner surface of the nectar ‘cup’ of Asclepias woodii. Scale bar = 0·25 mm. C, SEM of the central portion of the large flower of Pachycarpus natalensis. The over‐arching portions of the three closest corona lobes have been removed to facilitate a view of the gynostegium. Scale bar = 1·0 mm. D, SEM close‐up of guide rails of Pachycarpus natalensis. The adjacent corona lobes fuse with the gynostegium at either side. Scale bar = 0·5 mm. E, SEM close‐up of Pachycarpus natalensis, showing the point at which the gynostegium (to the left) meets with the corona (to the right). Note the densely papillate epidermis of the corona. Scale bar = 150 µm. F, SEM close‐up of the guide rails of Pachycarpus natalensis. Note the upward‐pointing ‘teeth’ within the guide rails. Scale bar = 20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Annals of Botany Company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52B41D-9122-45A8-8F18-1C90A1AD0A7A}"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ob/mcg20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aob/mcg206"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aob/mcg206"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aob/mcg206"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aob/mcg206"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aob/mcg206" TargetMode="External" /><Relationship Id="rId4" Type="http://schemas.openxmlformats.org/officeDocument/2006/relationships/image" Target="../media/image1.png" /><Relationship Id="rId5" Type="http://schemas.openxmlformats.org/officeDocument/2006/relationships/image" Target="../media/image1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93/aob/mcg206" TargetMode="External" /><Relationship Id="rId4" Type="http://schemas.openxmlformats.org/officeDocument/2006/relationships/image" Target="../media/image1.png" /><Relationship Id="rId5" Type="http://schemas.openxmlformats.org/officeDocument/2006/relationships/image" Target="../media/image16.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ob/mcg20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ob/mcg20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aob/mcg20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aob/mcg20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aob/mcg206"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aob/mcg206"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aob/mcg206"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aob/mcg206"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6, December 2003, Pages 807–834, </a:t>
            </a:r>
            <a:r>
              <a:rPr lang="en-US" altLang="en-US" sz="1000">
                <a:solidFill>
                  <a:srgbClr val="333333"/>
                </a:solidFill>
                <a:hlinkClick r:id="rId3"/>
              </a:rPr>
              <a:t>https://doi.org/10.1093/aob/mcg206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1. A, The nine species of asclepiad included within this study: (i) Pachycarpus natalensis; (ii)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19884"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6, December 2003, Pages 807–834, </a:t>
            </a:r>
            <a:r>
              <a:rPr lang="en-US" altLang="en-US" sz="1000">
                <a:solidFill>
                  <a:srgbClr val="333333"/>
                </a:solidFill>
                <a:hlinkClick r:id="rId3"/>
              </a:rPr>
              <a:t>https://doi.org/10.1093/aob/mcg206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10. A, SEM of the underside of the head and thorax of Atrichelaphinis tigrina, showing the attachment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32935"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6, December 2003, Pages 807–834, </a:t>
            </a:r>
            <a:r>
              <a:rPr lang="en-US" altLang="en-US" sz="1000">
                <a:solidFill>
                  <a:srgbClr val="333333"/>
                </a:solidFill>
                <a:hlinkClick r:id="rId3"/>
              </a:rPr>
              <a:t>https://doi.org/10.1093/aob/mcg206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11. Niche breadth and overlap statistics. A, Pollination niche breadths of the eight species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43275"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6, December 2003, Pages 807–834, </a:t>
            </a:r>
            <a:r>
              <a:rPr lang="en-US" altLang="en-US" sz="1000">
                <a:solidFill>
                  <a:srgbClr val="333333"/>
                </a:solidFill>
                <a:hlinkClick r:id="rId3"/>
              </a:rPr>
              <a:t>https://doi.org/10.1093/aob/mcg206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12. Pollinaria of the nine species of asclepiad. Top row, from left to right: Miraglossum pilosum,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15909"/>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6, December 2003, Pages 807–834, </a:t>
            </a:r>
            <a:r>
              <a:rPr lang="en-US" altLang="en-US" sz="1000">
                <a:solidFill>
                  <a:srgbClr val="333333"/>
                </a:solidFill>
                <a:hlinkClick r:id="rId3"/>
              </a:rPr>
              <a:t>https://doi.org/10.1093/aob/mcg206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13. Placement of pollinaria onto the bodies of the pollinators of the nine asclepiads, plotted onto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6883"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6, December 2003, Pages 807–834, </a:t>
            </a:r>
            <a:r>
              <a:rPr lang="en-US" altLang="en-US" sz="1000">
                <a:solidFill>
                  <a:srgbClr val="333333"/>
                </a:solidFill>
                <a:hlinkClick r:id="rId3"/>
              </a:rPr>
              <a:t>https://doi.org/10.1093/aob/mcg206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14. The relationship between insect body length and number of pollinaria carried per insect.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16606"/>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6, December 2003, Pages 807–834, </a:t>
            </a:r>
            <a:r>
              <a:rPr lang="en-US" altLang="en-US" sz="1000">
                <a:solidFill>
                  <a:srgbClr val="333333"/>
                </a:solidFill>
                <a:hlinkClick r:id="rId3"/>
              </a:rPr>
              <a:t>https://doi.org/10.1093/aob/mcg206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15. The relationship between insect body length and pollinium length.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0339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6, December 2003, Pages 807–834, </a:t>
            </a:r>
            <a:r>
              <a:rPr lang="en-US" altLang="en-US" sz="1000">
                <a:solidFill>
                  <a:srgbClr val="333333"/>
                </a:solidFill>
                <a:hlinkClick r:id="rId3"/>
              </a:rPr>
              <a:t>https://doi.org/10.1093/aob/mcg206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2. Reflectance spectra of flowers of the nine asclepiads from Wahroonga. In all cases the dark line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2261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6, December 2003, Pages 807–834, </a:t>
            </a:r>
            <a:r>
              <a:rPr lang="en-US" altLang="en-US" sz="1000">
                <a:solidFill>
                  <a:srgbClr val="333333"/>
                </a:solidFill>
                <a:hlinkClick r:id="rId3"/>
              </a:rPr>
              <a:t>https://doi.org/10.1093/aob/mcg206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3. The relationship between sampling effort and number of recorded flower visitors of the nine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4256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6, December 2003, Pages 807–834, </a:t>
            </a:r>
            <a:r>
              <a:rPr lang="en-US" altLang="en-US" sz="1000">
                <a:solidFill>
                  <a:srgbClr val="333333"/>
                </a:solidFill>
                <a:hlinkClick r:id="rId3"/>
              </a:rPr>
              <a:t>https://doi.org/10.1093/aob/mcg206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4. Nestedness analyses of A, the flower visitor–plant interactions matrix; B, the pollinator–plant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8682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6, December 2003, Pages 807–834, </a:t>
            </a:r>
            <a:r>
              <a:rPr lang="en-US" altLang="en-US" sz="1000">
                <a:solidFill>
                  <a:srgbClr val="333333"/>
                </a:solidFill>
                <a:hlinkClick r:id="rId3"/>
              </a:rPr>
              <a:t>https://doi.org/10.1093/aob/mcg206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5. Multidimensional scaling analysis of the floral traits of the nine asclepiads (see the Appendix).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0956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6, December 2003, Pages 807–834, </a:t>
            </a:r>
            <a:r>
              <a:rPr lang="en-US" altLang="en-US" sz="1000">
                <a:solidFill>
                  <a:srgbClr val="333333"/>
                </a:solidFill>
                <a:hlinkClick r:id="rId3"/>
              </a:rPr>
              <a:t>https://doi.org/10.1093/aob/mcg206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6. A, Scanning electron micrograph (SEM) of a whole flower of Sisyranthus trichostomus. Scale bar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0835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6, December 2003, Pages 807–834, </a:t>
            </a:r>
            <a:r>
              <a:rPr lang="en-US" altLang="en-US" sz="1000">
                <a:solidFill>
                  <a:srgbClr val="333333"/>
                </a:solidFill>
                <a:hlinkClick r:id="rId3"/>
              </a:rPr>
              <a:t>https://doi.org/10.1093/aob/mcg206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7. A, SEM of whole flower of Xysmalobium involucratum. Scale bar = 1·0 mm. B, SEM close‐up of the top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9750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6, December 2003, Pages 807–834, </a:t>
            </a:r>
            <a:r>
              <a:rPr lang="en-US" altLang="en-US" sz="1000">
                <a:solidFill>
                  <a:srgbClr val="333333"/>
                </a:solidFill>
                <a:hlinkClick r:id="rId3"/>
              </a:rPr>
              <a:t>https://doi.org/10.1093/aob/mcg206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8. A, SEM of whole flower of Miraglossum verticillare. Note that the spiral arms of the two distant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24008"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6, December 2003, Pages 807–834, </a:t>
            </a:r>
            <a:r>
              <a:rPr lang="en-US" altLang="en-US" sz="1000">
                <a:solidFill>
                  <a:srgbClr val="333333"/>
                </a:solidFill>
                <a:hlinkClick r:id="rId3"/>
              </a:rPr>
              <a:t>https://doi.org/10.1093/aob/mcg206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9. A, SEM of a whole flower of Asclepias woodii. Scale bar = 1·0 mm. B, SEM close‐up of the inner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0890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45</Paragraphs>
  <Slides>15</Slides>
  <Notes>15</Notes>
  <TotalTime>3343</TotalTime>
  <HiddenSlides>0</HiddenSlides>
  <MMClips>0</MMClips>
  <ScaleCrop>0</ScaleCrop>
  <HeadingPairs>
    <vt:vector baseType="variant" size="4">
      <vt:variant>
        <vt:lpstr>Theme</vt:lpstr>
      </vt:variant>
      <vt:variant>
        <vt:i4>1</vt:i4>
      </vt:variant>
      <vt:variant>
        <vt:lpstr>Slide Titles</vt:lpstr>
      </vt:variant>
      <vt:variant>
        <vt:i4>15</vt:i4>
      </vt:variant>
    </vt:vector>
  </HeadingPairs>
  <TitlesOfParts>
    <vt:vector baseType="lpstr" size="16">
      <vt:lpstr>13_Office Theme</vt:lpstr>
      <vt:lpstr>Fig. 1. A, The nine species of asclepiad included within this study: (i) Pachycarpus natalensis; (ii) ...</vt:lpstr>
      <vt:lpstr>Fig. 2. Reflectance spectra of flowers of the nine asclepiads from Wahroonga. In all cases the dark line is ...</vt:lpstr>
      <vt:lpstr>Fig. 3. The relationship between sampling effort and number of recorded flower visitors of the nine ...</vt:lpstr>
      <vt:lpstr>Fig. 4. Nestedness analyses of A, the flower visitor–plant interactions matrix; B, the pollinator–plant ...</vt:lpstr>
      <vt:lpstr>Fig. 5. Multidimensional scaling analysis of the floral traits of the nine asclepiads (see the Appendix). ...</vt:lpstr>
      <vt:lpstr>Fig. 6. A, Scanning electron micrograph (SEM) of a whole flower of Sisyranthus trichostomus. Scale bar = ...</vt:lpstr>
      <vt:lpstr>Fig. 7. A, SEM of whole flower of Xysmalobium involucratum. Scale bar = 1·0 mm. B, SEM close‐up of the top ...</vt:lpstr>
      <vt:lpstr>Fig. 8. A, SEM of whole flower of Miraglossum verticillare. Note that the spiral arms of the two distant ...</vt:lpstr>
      <vt:lpstr>Fig. 9. A, SEM of a whole flower of Asclepias woodii. Scale bar = 1·0 mm. B, SEM close‐up of the inner ...</vt:lpstr>
      <vt:lpstr>Fig. 10. A, SEM of the underside of the head and thorax of Atrichelaphinis tigrina, showing the attachment of ...</vt:lpstr>
      <vt:lpstr>Fig. 11. Niche breadth and overlap statistics. A, Pollination niche breadths of the eight species of ...</vt:lpstr>
      <vt:lpstr>Fig. 12. Pollinaria of the nine species of asclepiad. Top row, from left to right: Miraglossum pilosum, ...</vt:lpstr>
      <vt:lpstr>Fig. 13. Placement of pollinaria onto the bodies of the pollinators of the nine asclepiads, plotted onto a ...</vt:lpstr>
      <vt:lpstr>Fig. 14. The relationship between insect body length and number of pollinaria carried per insect.
</vt:lpstr>
      <vt:lpstr>Fig. 15. The relationship between insect body length and pollinium length.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2024-09-20T16:35:26Z</dcterms:modified>
</cp:coreProperties>
</file>