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 id="277" r:id="rId8"/>
    <p:sldId id="280" r:id="rId9"/>
  </p:sldIdLst>
  <p:sldSz cx="9144000" cy="6858000" type="screen4x3"/>
  <p:notesSz cx="6858000" cy="9144000"/>
  <p:custDataLst>
    <p:tags r:id="rId10"/>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ags" Target="tags/tag1.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heme" Target="theme/theme1.xml" /><Relationship Id="rId14"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slide" Target="slides/slide6.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B1F8437-2904-4DC7-82C5-D76EE1240975}"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19B5B4C-908D-40CB-9FB5-F548B03CB28D}"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_rels/notesSlide6.xml.rels>&#65279;<?xml version="1.0" encoding="utf-8" standalone="yes"?><Relationships xmlns="http://schemas.openxmlformats.org/package/2006/relationships"><Relationship Id="rId1" Type="http://schemas.openxmlformats.org/officeDocument/2006/relationships/slide" Target="../slides/slide6.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1. </a:t>
            </a:r>
            <a:r>
              <a:rPr lang="en-US" altLang="en-US">
                <a:latin typeface="Arial" pitchFamily="34" charset="0"/>
                <a:ea typeface="Arial" pitchFamily="34" charset="0"/>
              </a:rPr>
              <a:t>Proportions of all sites (gray bars) and positively selected sites (colored bars) according to the M1a/M2a and M7/M8 LRT in different secondary structures determined experimentally (A) and predicted computationally (B). A threshold probability of Ps ≥ 0.5 was used in (A) and two thresholds (Ps ≥ 0.9 or ≥ 0.99) were used in (B).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2010. Published by Oxford University Press on behalf of the Society for Molecular Biology and Evolution.This is an Open Access article distributed under the terms of the Creative Commons Attribution Non-Commercial License (http://creativecommons.org/licenses/by-nc/2.5),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441A263-86FE-4205-AA78-7A6EA0871153}"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2. </a:t>
            </a:r>
            <a:r>
              <a:rPr lang="en-US" altLang="en-US">
                <a:latin typeface="Arial" pitchFamily="34" charset="0"/>
                <a:ea typeface="Arial" pitchFamily="34" charset="0"/>
              </a:rPr>
              <a:t>Mean solvent exposed (SES, black bars) and solvent accessible (SAS, white bars) areas, expressed in square ångströms, in each of the four secondary structures.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2010. Published by Oxford University Press on behalf of the Society for Molecular Biology and Evolution.This is an Open Access article distributed under the terms of the Creative Commons Attribution Non-Commercial License (http://creativecommons.org/licenses/by-nc/2.5),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441A263-86FE-4205-AA78-7A6EA0871153}"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3. </a:t>
            </a:r>
            <a:r>
              <a:rPr lang="en-US" altLang="en-US">
                <a:latin typeface="Arial" pitchFamily="34" charset="0"/>
                <a:ea typeface="Arial" pitchFamily="34" charset="0"/>
              </a:rPr>
              <a:t>The size distribution of intervals between adjacent selected sites on a log–log scale, with the geometric curve expected given no clustering of sites, and a power law fitted to the curve at lower gap sizes.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2010. Published by Oxford University Press on behalf of the Society for Molecular Biology and Evolution.This is an Open Access article distributed under the terms of the Creative Commons Attribution Non-Commercial License (http://creativecommons.org/licenses/by-nc/2.5),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441A263-86FE-4205-AA78-7A6EA0871153}"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4. </a:t>
            </a:r>
            <a:r>
              <a:rPr lang="en-US" altLang="en-US">
                <a:latin typeface="Arial" pitchFamily="34" charset="0"/>
                <a:ea typeface="Arial" pitchFamily="34" charset="0"/>
              </a:rPr>
              <a:t>Variation in the frequencies of different secondary structures along the length of genes when divided into 20 equal segments at all sites.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2010. Published by Oxford University Press on behalf of the Society for Molecular Biology and Evolution.This is an Open Access article distributed under the terms of the Creative Commons Attribution Non-Commercial License (http://creativecommons.org/licenses/by-nc/2.5),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441A263-86FE-4205-AA78-7A6EA0871153}" type="slidenum">
              <a:rPr lang="en-US" altLang="en-US" sz="1200"/>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5. </a:t>
            </a:r>
            <a:r>
              <a:rPr lang="en-US" altLang="en-US">
                <a:latin typeface="Arial" pitchFamily="34" charset="0"/>
                <a:ea typeface="Arial" pitchFamily="34" charset="0"/>
              </a:rPr>
              <a:t>Variation in the number of sites under selection along the length of a gene, when divided into 20 equal segments. Zero marks the start (N-terminus) and 1 the end (C-terminus).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2010. Published by Oxford University Press on behalf of the Society for Molecular Biology and Evolution.This is an Open Access article distributed under the terms of the Creative Commons Attribution Non-Commercial License (http://creativecommons.org/licenses/by-nc/2.5),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441A263-86FE-4205-AA78-7A6EA0871153}" type="slidenum">
              <a:rPr lang="en-US" altLang="en-US" sz="1200"/>
              <a:t>5</a:t>
            </a:fld>
            <a:endParaRPr lang="en-US" alt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6. </a:t>
            </a:r>
            <a:r>
              <a:rPr lang="en-US" altLang="en-US">
                <a:latin typeface="Arial" pitchFamily="34" charset="0"/>
                <a:ea typeface="Arial" pitchFamily="34" charset="0"/>
              </a:rPr>
              <a:t>Graph of mean ω against position in the gene. Data were binned into 20 equal segments along the gene.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2010. Published by Oxford University Press on behalf of the Society for Molecular Biology and Evolution.This is an Open Access article distributed under the terms of the Creative Commons Attribution Non-Commercial License (http://creativecommons.org/licenses/by-nc/2.5),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441A263-86FE-4205-AA78-7A6EA0871153}" type="slidenum">
              <a:rPr lang="en-US" altLang="en-US" sz="1200"/>
              <a:t>6</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gbe/evq008" TargetMode="External" /><Relationship Id="rId4" Type="http://schemas.openxmlformats.org/officeDocument/2006/relationships/image" Target="../media/image1.png" /><Relationship Id="rId5" Type="http://schemas.openxmlformats.org/officeDocument/2006/relationships/image" Target="../media/image2.gif"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gbe/evq008" TargetMode="External" /><Relationship Id="rId4" Type="http://schemas.openxmlformats.org/officeDocument/2006/relationships/image" Target="../media/image1.png" /><Relationship Id="rId5" Type="http://schemas.openxmlformats.org/officeDocument/2006/relationships/image" Target="../media/image3.gif"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gbe/evq008" TargetMode="External" /><Relationship Id="rId4" Type="http://schemas.openxmlformats.org/officeDocument/2006/relationships/image" Target="../media/image1.png" /><Relationship Id="rId5" Type="http://schemas.openxmlformats.org/officeDocument/2006/relationships/image" Target="../media/image4.gif"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gbe/evq008" TargetMode="External" /><Relationship Id="rId4" Type="http://schemas.openxmlformats.org/officeDocument/2006/relationships/image" Target="../media/image1.png" /><Relationship Id="rId5" Type="http://schemas.openxmlformats.org/officeDocument/2006/relationships/image" Target="../media/image5.gif"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xml" /><Relationship Id="rId3" Type="http://schemas.openxmlformats.org/officeDocument/2006/relationships/hyperlink" Target="https://doi.org/10.1093/gbe/evq008" TargetMode="External" /><Relationship Id="rId4" Type="http://schemas.openxmlformats.org/officeDocument/2006/relationships/image" Target="../media/image1.png" /><Relationship Id="rId5" Type="http://schemas.openxmlformats.org/officeDocument/2006/relationships/image" Target="../media/image6.gif"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6.xml" /><Relationship Id="rId3" Type="http://schemas.openxmlformats.org/officeDocument/2006/relationships/hyperlink" Target="https://doi.org/10.1093/gbe/evq008" TargetMode="External" /><Relationship Id="rId4" Type="http://schemas.openxmlformats.org/officeDocument/2006/relationships/image" Target="../media/image1.png" /><Relationship Id="rId5" Type="http://schemas.openxmlformats.org/officeDocument/2006/relationships/image" Target="../media/image7.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Genome Biol Evol</a:t>
            </a:r>
            <a:r>
              <a:rPr lang="en-US" altLang="en-US" sz="1000">
                <a:solidFill>
                  <a:srgbClr val="333333"/>
                </a:solidFill>
              </a:rPr>
              <a:t>, Volume 2, , 2010, Pages 166–179, </a:t>
            </a:r>
            <a:r>
              <a:rPr lang="en-US" altLang="en-US" sz="1000">
                <a:solidFill>
                  <a:srgbClr val="333333"/>
                </a:solidFill>
                <a:hlinkClick r:id="rId3"/>
              </a:rPr>
              <a:t>https://doi.org/10.1093/gbe/evq008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1. </a:t>
            </a:r>
            <a:r>
              <a:rPr lang="en-US" altLang="en-US" b="0"/>
              <a:t>Proportions of all sites (gray bars) and positively selected sites (colored bars) according to the M1a/M2a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514600" y="1371600"/>
            <a:ext cx="4103110"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Genome Biol Evol</a:t>
            </a:r>
            <a:r>
              <a:rPr lang="en-US" altLang="en-US" sz="1000">
                <a:solidFill>
                  <a:srgbClr val="333333"/>
                </a:solidFill>
              </a:rPr>
              <a:t>, Volume 2, , 2010, Pages 166–179, </a:t>
            </a:r>
            <a:r>
              <a:rPr lang="en-US" altLang="en-US" sz="1000">
                <a:solidFill>
                  <a:srgbClr val="333333"/>
                </a:solidFill>
                <a:hlinkClick r:id="rId3"/>
              </a:rPr>
              <a:t>https://doi.org/10.1093/gbe/evq008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2. </a:t>
            </a:r>
            <a:r>
              <a:rPr lang="en-US" altLang="en-US" b="0"/>
              <a:t>Mean solvent exposed (SES, black bars) and solvent accessible (SAS, white bars) areas, expressed in square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2877243"/>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Genome Biol Evol</a:t>
            </a:r>
            <a:r>
              <a:rPr lang="en-US" altLang="en-US" sz="1000">
                <a:solidFill>
                  <a:srgbClr val="333333"/>
                </a:solidFill>
              </a:rPr>
              <a:t>, Volume 2, , 2010, Pages 166–179, </a:t>
            </a:r>
            <a:r>
              <a:rPr lang="en-US" altLang="en-US" sz="1000">
                <a:solidFill>
                  <a:srgbClr val="333333"/>
                </a:solidFill>
                <a:hlinkClick r:id="rId3"/>
              </a:rPr>
              <a:t>https://doi.org/10.1093/gbe/evq008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3. </a:t>
            </a:r>
            <a:r>
              <a:rPr lang="en-US" altLang="en-US" b="0"/>
              <a:t>The size distribution of intervals between adjacent selected sites on a log–log scale, with the geometric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606685"/>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Genome Biol Evol</a:t>
            </a:r>
            <a:r>
              <a:rPr lang="en-US" altLang="en-US" sz="1000">
                <a:solidFill>
                  <a:srgbClr val="333333"/>
                </a:solidFill>
              </a:rPr>
              <a:t>, Volume 2, , 2010, Pages 166–179, </a:t>
            </a:r>
            <a:r>
              <a:rPr lang="en-US" altLang="en-US" sz="1000">
                <a:solidFill>
                  <a:srgbClr val="333333"/>
                </a:solidFill>
                <a:hlinkClick r:id="rId3"/>
              </a:rPr>
              <a:t>https://doi.org/10.1093/gbe/evq008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4. </a:t>
            </a:r>
            <a:r>
              <a:rPr lang="en-US" altLang="en-US" b="0"/>
              <a:t>Variation in the frequencies of different secondary structures along the length of genes when divided into 20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633701"/>
          </a:xfrm>
          <a:prstGeom prst="rect">
            <a:avLst/>
          </a:prstGeom>
        </p:spPr>
      </p:pic>
    </p:spTree>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Genome Biol Evol</a:t>
            </a:r>
            <a:r>
              <a:rPr lang="en-US" altLang="en-US" sz="1000">
                <a:solidFill>
                  <a:srgbClr val="333333"/>
                </a:solidFill>
              </a:rPr>
              <a:t>, Volume 2, , 2010, Pages 166–179, </a:t>
            </a:r>
            <a:r>
              <a:rPr lang="en-US" altLang="en-US" sz="1000">
                <a:solidFill>
                  <a:srgbClr val="333333"/>
                </a:solidFill>
                <a:hlinkClick r:id="rId3"/>
              </a:rPr>
              <a:t>https://doi.org/10.1093/gbe/evq008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5. </a:t>
            </a:r>
            <a:r>
              <a:rPr lang="en-US" altLang="en-US" b="0"/>
              <a:t>Variation in the number of sites under selection along the length of a gene, when divided into 20 equal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4309110"/>
          </a:xfrm>
          <a:prstGeom prst="rect">
            <a:avLst/>
          </a:prstGeom>
        </p:spPr>
      </p:pic>
    </p:spTree>
  </p:cSld>
  <p:clrMapOvr>
    <a:masterClrMapping/>
  </p:clrMapOvr>
  <p:transition/>
  <p:timing/>
</p:sld>
</file>

<file path=ppt/slides/slide6.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Genome Biol Evol</a:t>
            </a:r>
            <a:r>
              <a:rPr lang="en-US" altLang="en-US" sz="1000">
                <a:solidFill>
                  <a:srgbClr val="333333"/>
                </a:solidFill>
              </a:rPr>
              <a:t>, Volume 2, , 2010, Pages 166–179, </a:t>
            </a:r>
            <a:r>
              <a:rPr lang="en-US" altLang="en-US" sz="1000">
                <a:solidFill>
                  <a:srgbClr val="333333"/>
                </a:solidFill>
                <a:hlinkClick r:id="rId3"/>
              </a:rPr>
              <a:t>https://doi.org/10.1093/gbe/evq008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6. </a:t>
            </a:r>
            <a:r>
              <a:rPr lang="en-US" altLang="en-US" b="0"/>
              <a:t>Graph of mean ω against position in the gene. Data were binned into 20 equal segments along the gene.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56616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18</Paragraphs>
  <Slides>6</Slides>
  <Notes>6</Notes>
  <TotalTime>3343</TotalTime>
  <HiddenSlides>0</HiddenSlides>
  <MMClips>0</MMClips>
  <ScaleCrop>0</ScaleCrop>
  <HeadingPairs>
    <vt:vector baseType="variant" size="4">
      <vt:variant>
        <vt:lpstr>Theme</vt:lpstr>
      </vt:variant>
      <vt:variant>
        <vt:i4>1</vt:i4>
      </vt:variant>
      <vt:variant>
        <vt:lpstr>Slide Titles</vt:lpstr>
      </vt:variant>
      <vt:variant>
        <vt:i4>6</vt:i4>
      </vt:variant>
    </vt:vector>
  </HeadingPairs>
  <TitlesOfParts>
    <vt:vector baseType="lpstr" size="7">
      <vt:lpstr>13_Office Theme</vt:lpstr>
      <vt:lpstr>FIG. 1. Proportions of all sites (gray bars) and positively selected sites (colored bars) according to the M1a/M2a ...</vt:lpstr>
      <vt:lpstr>FIG. 2. Mean solvent exposed (SES, black bars) and solvent accessible (SAS, white bars) areas, expressed in square ...</vt:lpstr>
      <vt:lpstr>FIG. 3. The size distribution of intervals between adjacent selected sites on a log–log scale, with the geometric ...</vt:lpstr>
      <vt:lpstr>FIG. 4. Variation in the frequencies of different secondary structures along the length of genes when divided into 20 ...</vt:lpstr>
      <vt:lpstr>FIG. 5. Variation in the number of sites under selection along the length of a gene, when divided into 20 equal ...</vt:lpstr>
      <vt:lpstr>FIG. 6. Graph of mean ω against position in the gene. Data were binned into 20 equal segments along the gene.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2024-09-19T01:47:06Z</dcterms:modified>
</cp:coreProperties>
</file>