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734C515-0757-4CEF-9589-FEB11CBED93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A3B034-987A-422C-8200-C2A3245C752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Moments of the hedging errors (futures hedge). This figure reports the estimated moments of the hedge error distribution over the sample period from 2003 until 2010 (solid lines). The hedge uses a futures contract (of the same maturity as the option) only and is rebalanced after 1 day. Confidence intervals (90%, displayed as dashed/dotted lines) are bootstrapped such that hedging errors for a single day are drawn as a block. The model abbreviation BSM stands for the practitioner Black–Scholes–Merton model hedge. The other models are abbreviated as in Section 2. The key for the mean, skewness, and kurtosis graph is identical to that for the standard deviation.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European Finance Association.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410809-1327-4772-9E76-99419F2CEEE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Data. This figure plots the VIX index and the percentage log returns of the S&amp;P 500 over the sample period from 2002 until 2010.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European Finance Association.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410809-1327-4772-9E76-99419F2CEEE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Moments of the hedging errors (two-instrument hedge). This figure reports the estimated moments of the hedge error distribution over the sample period from 2003 until 2010 (solid lines). The hedge uses a futures contract and a second option and is rebalanced after 1 day. The futures contract is of the same maturity as the option to be hedged and the second hedging instrument is an at-the-money option with a maturity close to 30 days. Confidence intervals (90%, displayed as dashed/dotted lines) are bootstrapped such that hedging errors for a single day are drawn as a block. The model abbreviation BSM stands for the practitioner Black–Scholes–Merton model hedge. The other models are abbreviated as in Section 2. The key for the mean, skewness, and kurtosis graph is identical to that for the standard deviation.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European Finance Association.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410809-1327-4772-9E76-99419F2CEEE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Specification tests. This figure reports the distribution of  for different hedging models over the sample period from 2003 until 2010. (a) The hedge uses a futures contract only, whereas in (b) hedge portfolios consists of both a futures and a short-term ATM option. The rebalancing frequency of the hedge is 1 day. The models are abbreviated as in Section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on behalf of the European Finance Association.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410809-1327-4772-9E76-99419F2CEEEF}"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rof/rfs02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rof/rfs02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rof/rfs02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rof/rfs027"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Financ</a:t>
            </a:r>
            <a:r>
              <a:rPr lang="en-US" altLang="en-US" sz="1000">
                <a:solidFill>
                  <a:srgbClr val="333333"/>
                </a:solidFill>
              </a:rPr>
              <a:t>, Volume 17, Issue 4, July 2013, Pages 1535–1569, </a:t>
            </a:r>
            <a:r>
              <a:rPr lang="en-US" altLang="en-US" sz="1000">
                <a:solidFill>
                  <a:srgbClr val="333333"/>
                </a:solidFill>
                <a:hlinkClick r:id="rId3"/>
              </a:rPr>
              <a:t>https://doi.org/10.1093/rof/rfs027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Moments of the hedging errors (futures hedge). This figure reports the estimated moments of the hedge error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3409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Financ</a:t>
            </a:r>
            <a:r>
              <a:rPr lang="en-US" altLang="en-US" sz="1000">
                <a:solidFill>
                  <a:srgbClr val="333333"/>
                </a:solidFill>
              </a:rPr>
              <a:t>, Volume 17, Issue 4, July 2013, Pages 1535–1569, </a:t>
            </a:r>
            <a:r>
              <a:rPr lang="en-US" altLang="en-US" sz="1000">
                <a:solidFill>
                  <a:srgbClr val="333333"/>
                </a:solidFill>
                <a:hlinkClick r:id="rId3"/>
              </a:rPr>
              <a:t>https://doi.org/10.1093/rof/rfs027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Data. This figure plots the VIX index and the percentage log returns of the S&amp;P 500 over the sample period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9773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Financ</a:t>
            </a:r>
            <a:r>
              <a:rPr lang="en-US" altLang="en-US" sz="1000">
                <a:solidFill>
                  <a:srgbClr val="333333"/>
                </a:solidFill>
              </a:rPr>
              <a:t>, Volume 17, Issue 4, July 2013, Pages 1535–1569, </a:t>
            </a:r>
            <a:r>
              <a:rPr lang="en-US" altLang="en-US" sz="1000">
                <a:solidFill>
                  <a:srgbClr val="333333"/>
                </a:solidFill>
                <a:hlinkClick r:id="rId3"/>
              </a:rPr>
              <a:t>https://doi.org/10.1093/rof/rfs027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Moments of the hedging errors (two-instrument hedge). This figure reports the estimated moments of the hedge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17700" y="1371600"/>
            <a:ext cx="531381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Rev Financ</a:t>
            </a:r>
            <a:r>
              <a:rPr lang="en-US" altLang="en-US" sz="1000">
                <a:solidFill>
                  <a:srgbClr val="333333"/>
                </a:solidFill>
              </a:rPr>
              <a:t>, Volume 17, Issue 4, July 2013, Pages 1535–1569, </a:t>
            </a:r>
            <a:r>
              <a:rPr lang="en-US" altLang="en-US" sz="1000">
                <a:solidFill>
                  <a:srgbClr val="333333"/>
                </a:solidFill>
                <a:hlinkClick r:id="rId3"/>
              </a:rPr>
              <a:t>https://doi.org/10.1093/rof/rfs027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Specification tests. This figure reports the distribution of  for different hedging models over the sample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8505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2. Moments of the hedging errors (futures hedge). This figure reports the estimated moments of the hedge error ...</vt:lpstr>
      <vt:lpstr>Figure 1. Data. This figure plots the VIX index and the percentage log returns of the S&amp;P 500 over the sample period ...</vt:lpstr>
      <vt:lpstr>Figure 3. Moments of the hedging errors (two-instrument hedge). This figure reports the estimated moments of the hedge ...</vt:lpstr>
      <vt:lpstr>Figure 4. Specification tests. This figure reports the distribution of  for different hedging models over the sample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2024-04-26T12:39:27Z</dcterms:modified>
</cp:coreProperties>
</file>