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57F356-55E5-4B18-A2B7-9E664AF578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EA3A8C-FEB3-443F-A5E2-0694E9CB37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Stimuli and experimental design. (A) Schematic depiction of the visual stimulus (not in scale). The apparent motion inducing stimuli flashed alternately at a frequency of 3.75 Hz in the periphery. We flashed targets on the apparent motion trace at either an upper or a lower position. (B) Space-time plot of on apparent motion cycle. Targets were flashed either in-time with the illusory motion token, that is, at the expected place and time assuming a linear motion trajectory, or out-of-time with the token, that is, spatio-temporally incongruently. (C) Time windows of TMS. We applied double-pulse TMS either before target onset (T1), around target onset (T2), shortly after target onset (T3), or slightly later (T4). The interpulse interval was 40 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EE573B-FE07-445D-A772-6B3EB2C98B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Experimental results for TMS over left V5 (n = 17). (A) Relative differences between in-time and out-of-time targets for hit rates. Positive values mean that in-time targets were better detected than out-of-time targets. Stars directly above or below the bars indicate significant (P &lt; 0.003) 1-sample t-test results against 0 (Bonferroni-corrected). Stars above the brackets indicate t-test results of comparisons with the no-TMS condition (P &lt; 0.05, Bonferroni-corrected). (B) Absolute mean hit rates (proportion of trials) for in-time and out-of-time targets. (C) Relative differences between in-time and out-of-time targets for reaction times. Negative values indicate that in-time targets were detected faster. (D) Absolute mean reaction times (ms). All error bars represent SEM.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EE573B-FE07-445D-A772-6B3EB2C98B9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Individual subject data for the critical time windows. (A) Individual subject data for the significant TMS effect during V5 stimulation, that is, relative hit rate difference in the no-TMS condition and T1. (B) Individual subject data for relative RT difference in the no-TMS condition and T4 during V5 stimulation. (C) Individual subject data for the comparison between no-TMS condition and T1, equivalent to A, for vertex stimulation. (D) Individual subject data for relative RT difference for the no-TMS condition compared with V4, equivalent to B, for TMS over the vertex.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EE573B-FE07-445D-A772-6B3EB2C98B9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the behavioral control experiment. Mean absolute hit rates for predictable in-time and out-of-time targets for trials when subjects reported to have consciously perceived apparent motion and when they report no apparent motion perception (just flicker) (n = 15). Error bars indicate SEM, stars indicate 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EE573B-FE07-445D-A772-6B3EB2C98B98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t2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ercor/bht2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cercor/bht2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4, April 2015, Pages 1052–1059,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Stimuli and experimental design. (A) Schematic depiction of the visual stimulus (not in scale). The apparent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903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4, April 2015, Pages 1052–1059,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Experimental results for TMS over left V5 (n = 17). (A) Relative differences between in-time and out-of-time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415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4, April 2015, Pages 1052–1059,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Individual subject data for the critical time windows. (A) Individual subject data for the significant TMS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51200" y="1371600"/>
            <a:ext cx="264422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4, April 2015, Pages 1052–1059,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Results of the behavioral control experiment. Mean absolute hit rates for predictable in-time and out-of-time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06600" y="1371600"/>
            <a:ext cx="512111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Stimuli and experimental design. (A) Schematic depiction of the visual stimulus (not in scale). The apparent ...</vt:lpstr>
      <vt:lpstr>Figure 2. Experimental results for TMS over left V5 (n = 17). (A) Relative differences between in-time and out-of-time ...</vt:lpstr>
      <vt:lpstr>Figure 3. Individual subject data for the critical time windows. (A) Individual subject data for the significant TMS ...</vt:lpstr>
      <vt:lpstr>Figure 4. Results of the behavioral control experiment. Mean absolute hit rates for predictable in-time and out-of-time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2024-04-26T06:25:51Z</dcterms:modified>
</cp:coreProperties>
</file>