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5" r:id="rId4"/>
    <p:sldId id="268" r:id="rId5"/>
    <p:sldId id="271" r:id="rId6"/>
    <p:sldId id="274" r:id="rId7"/>
    <p:sldId id="277" r:id="rId8"/>
  </p:sldIdLst>
  <p:sldSz cx="9144000" cy="6858000" type="screen4x3"/>
  <p:notesSz cx="6858000" cy="9144000"/>
  <p:custDataLst>
    <p:tags r:id="rId9"/>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10" Type="http://schemas.openxmlformats.org/officeDocument/2006/relationships/presProps" Target="presProps.xml" /><Relationship Id="rId11" Type="http://schemas.openxmlformats.org/officeDocument/2006/relationships/viewProps" Target="viewProps.xml" /><Relationship Id="rId12" Type="http://schemas.openxmlformats.org/officeDocument/2006/relationships/theme" Target="theme/theme1.xml" /><Relationship Id="rId13" Type="http://schemas.openxmlformats.org/officeDocument/2006/relationships/tableStyles" Target="tableStyles.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slide" Target="slides/slide2.xml" /><Relationship Id="rId6" Type="http://schemas.openxmlformats.org/officeDocument/2006/relationships/slide" Target="slides/slide3.xml" /><Relationship Id="rId7" Type="http://schemas.openxmlformats.org/officeDocument/2006/relationships/slide" Target="slides/slide4.xml" /><Relationship Id="rId8" Type="http://schemas.openxmlformats.org/officeDocument/2006/relationships/slide" Target="slides/slide5.xml" /><Relationship Id="rId9" Type="http://schemas.openxmlformats.org/officeDocument/2006/relationships/tags" Target="tags/tag1.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70B040EC-1267-4A65-BE98-D66CD27BBBF7}"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992B3BF-376D-4957-BADB-0D2C7C6F9ACB}"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_rels/notesSlide2.xml.rels>&#65279;<?xml version="1.0" encoding="utf-8" standalone="yes"?><Relationships xmlns="http://schemas.openxmlformats.org/package/2006/relationships"><Relationship Id="rId1" Type="http://schemas.openxmlformats.org/officeDocument/2006/relationships/slide" Target="../slides/slide2.xml" /><Relationship Id="rId2" Type="http://schemas.openxmlformats.org/officeDocument/2006/relationships/notesMaster" Target="../notesMasters/notesMaster1.xml" /></Relationships>
</file>

<file path=ppt/notesSlides/_rels/notesSlide3.xml.rels>&#65279;<?xml version="1.0" encoding="utf-8" standalone="yes"?><Relationships xmlns="http://schemas.openxmlformats.org/package/2006/relationships"><Relationship Id="rId1" Type="http://schemas.openxmlformats.org/officeDocument/2006/relationships/slide" Target="../slides/slide3.xml" /><Relationship Id="rId2" Type="http://schemas.openxmlformats.org/officeDocument/2006/relationships/notesMaster" Target="../notesMasters/notesMaster1.xml" /></Relationships>
</file>

<file path=ppt/notesSlides/_rels/notesSlide4.xml.rels>&#65279;<?xml version="1.0" encoding="utf-8" standalone="yes"?><Relationships xmlns="http://schemas.openxmlformats.org/package/2006/relationships"><Relationship Id="rId1" Type="http://schemas.openxmlformats.org/officeDocument/2006/relationships/slide" Target="../slides/slide4.xml" /><Relationship Id="rId2" Type="http://schemas.openxmlformats.org/officeDocument/2006/relationships/notesMaster" Target="../notesMasters/notesMaster1.xml" /></Relationships>
</file>

<file path=ppt/notesSlides/_rels/notesSlide5.xml.rels>&#65279;<?xml version="1.0" encoding="utf-8" standalone="yes"?><Relationships xmlns="http://schemas.openxmlformats.org/package/2006/relationships"><Relationship Id="rId1" Type="http://schemas.openxmlformats.org/officeDocument/2006/relationships/slide" Target="../slides/slide5.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1. </a:t>
            </a:r>
            <a:r>
              <a:rPr lang="en-US" altLang="en-US">
                <a:latin typeface="Arial" pitchFamily="34" charset="0"/>
                <a:ea typeface="Arial" pitchFamily="34" charset="0"/>
              </a:rPr>
              <a:t>Schematic view of the task.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E5F6E-735C-44D5-A5E9-D7D9168EF7E1}" type="slidenum">
              <a:rPr lang="en-US" altLang="en-US" sz="1200"/>
              <a:t>1</a:t>
            </a:fld>
            <a:endParaRPr lang="en-US" altLang="en-US" sz="1200"/>
          </a:p>
        </p:txBody>
      </p:sp>
    </p:spTree>
  </p:cSld>
  <p:clrMapOvr>
    <a:masterClrMapping/>
  </p:clrMapOvr>
</p:notes>
</file>

<file path=ppt/notesSlides/notesSlide2.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2. </a:t>
            </a:r>
            <a:r>
              <a:rPr lang="en-US" altLang="en-US">
                <a:latin typeface="Arial" pitchFamily="34" charset="0"/>
                <a:ea typeface="Arial" pitchFamily="34" charset="0"/>
              </a:rPr>
              <a:t>(A) Mean RT in the objective task, for each condition of Validity and Awareness. (B) Mean target contrast values used to achieve ∼50% “seen” and “unseen” targets presented at valid and invalid locations.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E5F6E-735C-44D5-A5E9-D7D9168EF7E1}" type="slidenum">
              <a:rPr lang="en-US" altLang="en-US" sz="1200"/>
              <a:t>2</a:t>
            </a:fld>
            <a:endParaRPr lang="en-US" altLang="en-US" sz="1200"/>
          </a:p>
        </p:txBody>
      </p:sp>
    </p:spTree>
  </p:cSld>
  <p:clrMapOvr>
    <a:masterClrMapping/>
  </p:clrMapOvr>
</p:notes>
</file>

<file path=ppt/notesSlides/notesSlide3.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Brain renderings showing activations for the Cue &gt; Jitter Fixation whole-brain contrast (P &lt; 0.001 FDR corrected, 5 voxels). (B) Average contrast values from ROI analyses as a function of Awareness and Validity in functionally identified brain ROIs showing significant clusters of activation in A. Center of mass of each ROI is shown in parentheses. Asterisks represent significant effects (Ps &lt;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E5F6E-735C-44D5-A5E9-D7D9168EF7E1}" type="slidenum">
              <a:rPr lang="en-US" altLang="en-US" sz="1200"/>
              <a:t>3</a:t>
            </a:fld>
            <a:endParaRPr lang="en-US" altLang="en-US" sz="1200"/>
          </a:p>
        </p:txBody>
      </p:sp>
    </p:spTree>
  </p:cSld>
  <p:clrMapOvr>
    <a:masterClrMapping/>
  </p:clrMapOvr>
</p:notes>
</file>

<file path=ppt/notesSlides/notesSlide4.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4. </a:t>
            </a:r>
            <a:r>
              <a:rPr lang="en-US" altLang="en-US">
                <a:latin typeface="Arial" pitchFamily="34" charset="0"/>
                <a:ea typeface="Arial" pitchFamily="34" charset="0"/>
              </a:rPr>
              <a:t>Averaged time courses of the right SMG and the right IFG activations on the 4 study conditions (valid and invalid trials, reported as “seen” or “unseen”). Time 0 represents the moment of cue onset; the target was presented 2 s (an MR frame) later. Asterisks represent significantly larger signal intensity for unseen versus seen targets at different time points (P&lt; 0.05).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E5F6E-735C-44D5-A5E9-D7D9168EF7E1}" type="slidenum">
              <a:rPr lang="en-US" altLang="en-US" sz="1200"/>
              <a:t>4</a:t>
            </a:fld>
            <a:endParaRPr lang="en-US" altLang="en-US" sz="1200"/>
          </a:p>
        </p:txBody>
      </p:sp>
    </p:spTree>
  </p:cSld>
  <p:clrMapOvr>
    <a:masterClrMapping/>
  </p:clrMapOvr>
</p:notes>
</file>

<file path=ppt/notesSlides/notesSlide5.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p:spTree>
      <p:nvGrpSpPr>
        <p:cNvPr id="1" name=""/>
        <p:cNvGrpSpPr/>
        <p:nvPr/>
      </p:nvGrpSpPr>
      <p:grpSpPr>
        <a:xfrm>
          <a:off x="0" y="0"/>
          <a:ext cx="0" cy="0"/>
        </a:xfrm>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5. </a:t>
            </a:r>
            <a:r>
              <a:rPr lang="en-US" altLang="en-US">
                <a:latin typeface="Arial" pitchFamily="34" charset="0"/>
                <a:ea typeface="Arial" pitchFamily="34" charset="0"/>
              </a:rPr>
              <a:t>Representation of the frontoparietal regions demonstrating a significant interaction between Validity and Awareness in the ANOVA of the beta correlation values. Line thickness represents the strength of the beta correlation value within 2 regions (see also Table 4). The figure shows that coupling between the regions was stronger for valid “seen” than valid “unseen” trials and for invalid “unseen” than invalid “seen” trials.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 2012. Published by Oxford University Press. All rights reserved. For permissions, please e-mail: journals.permissions@oup.com</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160E5F6E-735C-44D5-A5E9-D7D9168EF7E1}" type="slidenum">
              <a:rPr lang="en-US" altLang="en-US" sz="1200"/>
              <a:t>5</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cercor/bhs087" TargetMode="External" /><Relationship Id="rId4" Type="http://schemas.openxmlformats.org/officeDocument/2006/relationships/image" Target="../media/image1.png" /><Relationship Id="rId5" Type="http://schemas.openxmlformats.org/officeDocument/2006/relationships/image" Target="../media/image2.png" /></Relationships>
</file>

<file path=ppt/slides/_rels/slide2.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2.xml" /><Relationship Id="rId3" Type="http://schemas.openxmlformats.org/officeDocument/2006/relationships/hyperlink" Target="https://doi.org/10.1093/cercor/bhs087" TargetMode="External" /><Relationship Id="rId4" Type="http://schemas.openxmlformats.org/officeDocument/2006/relationships/image" Target="../media/image1.png" /><Relationship Id="rId5" Type="http://schemas.openxmlformats.org/officeDocument/2006/relationships/image" Target="../media/image3.png" /></Relationships>
</file>

<file path=ppt/slides/_rels/slide3.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3.xml" /><Relationship Id="rId3" Type="http://schemas.openxmlformats.org/officeDocument/2006/relationships/hyperlink" Target="https://doi.org/10.1093/cercor/bhs087" TargetMode="External" /><Relationship Id="rId4" Type="http://schemas.openxmlformats.org/officeDocument/2006/relationships/image" Target="../media/image1.png" /><Relationship Id="rId5" Type="http://schemas.openxmlformats.org/officeDocument/2006/relationships/image" Target="../media/image4.jpeg" /></Relationships>
</file>

<file path=ppt/slides/_rels/slide4.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4.xml" /><Relationship Id="rId3" Type="http://schemas.openxmlformats.org/officeDocument/2006/relationships/hyperlink" Target="https://doi.org/10.1093/cercor/bhs087" TargetMode="External" /><Relationship Id="rId4" Type="http://schemas.openxmlformats.org/officeDocument/2006/relationships/image" Target="../media/image1.png" /><Relationship Id="rId5" Type="http://schemas.openxmlformats.org/officeDocument/2006/relationships/image" Target="../media/image5.jpeg" /></Relationships>
</file>

<file path=ppt/slides/_rels/slide5.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5.xml" /><Relationship Id="rId3" Type="http://schemas.openxmlformats.org/officeDocument/2006/relationships/hyperlink" Target="https://doi.org/10.1093/cercor/bhs087" TargetMode="External" /><Relationship Id="rId4" Type="http://schemas.openxmlformats.org/officeDocument/2006/relationships/image" Target="../media/image1.png" /><Relationship Id="rId5" Type="http://schemas.openxmlformats.org/officeDocument/2006/relationships/image" Target="../media/image6.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1269–1279, </a:t>
            </a:r>
            <a:r>
              <a:rPr lang="en-US" altLang="en-US" sz="1000">
                <a:solidFill>
                  <a:srgbClr val="333333"/>
                </a:solidFill>
                <a:hlinkClick r:id="rId3"/>
              </a:rPr>
              <a:t>https://doi.org/10.1093/cercor/bhs087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1. </a:t>
            </a:r>
            <a:r>
              <a:rPr lang="en-US" altLang="en-US" b="0"/>
              <a:t>Schematic view of the task.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2336800" y="1371600"/>
            <a:ext cx="4475103" cy="4457700"/>
          </a:xfrm>
          <a:prstGeom prst="rect">
            <a:avLst/>
          </a:prstGeom>
        </p:spPr>
      </p:pic>
    </p:spTree>
  </p:cSld>
  <p:clrMapOvr>
    <a:masterClrMapping/>
  </p:clrMapOvr>
  <p:transition/>
  <p:timing/>
</p:sld>
</file>

<file path=ppt/slides/slide2.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1269–1279, </a:t>
            </a:r>
            <a:r>
              <a:rPr lang="en-US" altLang="en-US" sz="1000">
                <a:solidFill>
                  <a:srgbClr val="333333"/>
                </a:solidFill>
                <a:hlinkClick r:id="rId3"/>
              </a:rPr>
              <a:t>https://doi.org/10.1093/cercor/bhs087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2. </a:t>
            </a:r>
            <a:r>
              <a:rPr lang="en-US" altLang="en-US" b="0"/>
              <a:t>(A) Mean RT in the objective task, for each condition of Validity and Awareness. (B) Mean target contrast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2106676"/>
          </a:xfrm>
          <a:prstGeom prst="rect">
            <a:avLst/>
          </a:prstGeom>
        </p:spPr>
      </p:pic>
    </p:spTree>
  </p:cSld>
  <p:clrMapOvr>
    <a:masterClrMapping/>
  </p:clrMapOvr>
  <p:transition/>
  <p:timing/>
</p:sld>
</file>

<file path=ppt/slides/slide3.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1269–1279, </a:t>
            </a:r>
            <a:r>
              <a:rPr lang="en-US" altLang="en-US" sz="1000">
                <a:solidFill>
                  <a:srgbClr val="333333"/>
                </a:solidFill>
                <a:hlinkClick r:id="rId3"/>
              </a:rPr>
              <a:t>https://doi.org/10.1093/cercor/bhs087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Brain renderings showing activations for the Cue &gt; Jitter Fixation whole-brain contrast (P &lt; 0.001 FDR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57700"/>
          </a:xfrm>
          <a:prstGeom prst="rect">
            <a:avLst/>
          </a:prstGeom>
        </p:spPr>
      </p:pic>
    </p:spTree>
  </p:cSld>
  <p:clrMapOvr>
    <a:masterClrMapping/>
  </p:clrMapOvr>
  <p:transition/>
  <p:timing/>
</p:sld>
</file>

<file path=ppt/slides/slide4.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1269–1279, </a:t>
            </a:r>
            <a:r>
              <a:rPr lang="en-US" altLang="en-US" sz="1000">
                <a:solidFill>
                  <a:srgbClr val="333333"/>
                </a:solidFill>
                <a:hlinkClick r:id="rId3"/>
              </a:rPr>
              <a:t>https://doi.org/10.1093/cercor/bhs087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4. </a:t>
            </a:r>
            <a:r>
              <a:rPr lang="en-US" altLang="en-US" b="0"/>
              <a:t>Averaged time courses of the right SMG and the right IFG activations on the 4 study conditions (valid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599" cy="4457700"/>
          </a:xfrm>
          <a:prstGeom prst="rect">
            <a:avLst/>
          </a:prstGeom>
        </p:spPr>
      </p:pic>
    </p:spTree>
  </p:cSld>
  <p:clrMapOvr>
    <a:masterClrMapping/>
  </p:clrMapOvr>
  <p:transition/>
  <p:timing/>
</p:sld>
</file>

<file path=ppt/slides/slide5.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spTree>
      <p:nvGrpSpPr>
        <p:cNvPr id="1" name=""/>
        <p:cNvGrpSpPr/>
        <p:nvPr/>
      </p:nvGrpSpPr>
      <p:grpSpPr>
        <a:xfrm>
          <a:off x="0" y="0"/>
          <a:ext cx="0" cy="0"/>
        </a:xfrm>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Cereb Cortex</a:t>
            </a:r>
            <a:r>
              <a:rPr lang="en-US" altLang="en-US" sz="1000">
                <a:solidFill>
                  <a:srgbClr val="333333"/>
                </a:solidFill>
              </a:rPr>
              <a:t>, Volume 23, Issue 6, June 2013, Pages 1269–1279, </a:t>
            </a:r>
            <a:r>
              <a:rPr lang="en-US" altLang="en-US" sz="1000">
                <a:solidFill>
                  <a:srgbClr val="333333"/>
                </a:solidFill>
                <a:hlinkClick r:id="rId3"/>
              </a:rPr>
              <a:t>https://doi.org/10.1093/cercor/bhs087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5. </a:t>
            </a:r>
            <a:r>
              <a:rPr lang="en-US" altLang="en-US" b="0"/>
              <a:t>Representation of the frontoparietal regions demonstrating a significant interaction between Validity and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778000" y="1371600"/>
            <a:ext cx="5588498" cy="4457700"/>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15</Paragraphs>
  <Slides>5</Slides>
  <Notes>5</Notes>
  <TotalTime>3343</TotalTime>
  <HiddenSlides>0</HiddenSlides>
  <MMClips>0</MMClips>
  <ScaleCrop>0</ScaleCrop>
  <HeadingPairs>
    <vt:vector baseType="variant" size="4">
      <vt:variant>
        <vt:lpstr>Theme</vt:lpstr>
      </vt:variant>
      <vt:variant>
        <vt:i4>1</vt:i4>
      </vt:variant>
      <vt:variant>
        <vt:lpstr>Slide Titles</vt:lpstr>
      </vt:variant>
      <vt:variant>
        <vt:i4>5</vt:i4>
      </vt:variant>
    </vt:vector>
  </HeadingPairs>
  <TitlesOfParts>
    <vt:vector baseType="lpstr" size="6">
      <vt:lpstr>13_Office Theme</vt:lpstr>
      <vt:lpstr>Figure 1. Schematic view of the task.
</vt:lpstr>
      <vt:lpstr>Figure 2. (A) Mean RT in the objective task, for each condition of Validity and Awareness. (B) Mean target contrast ...</vt:lpstr>
      <vt:lpstr>Figure 3. (A) Brain renderings showing activations for the Cue &gt; Jitter Fixation whole-brain contrast (P &lt; 0.001 FDR ...</vt:lpstr>
      <vt:lpstr>Figure 4. Averaged time courses of the right SMG and the right IFG activations on the 4 study conditions (valid and ...</vt:lpstr>
      <vt:lpstr>Figure 5. Representation of the frontoparietal regions demonstrating a significant interaction between Validity and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2024-04-26T07:16:29Z</dcterms:modified>
</cp:coreProperties>
</file>