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Default Extension="gif" ContentType="image/gif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5" r:id="rId4"/>
    <p:sldId id="268" r:id="rId5"/>
    <p:sldId id="271" r:id="rId6"/>
    <p:sldId id="274" r:id="rId7"/>
    <p:sldId id="277" r:id="rId8"/>
    <p:sldId id="280" r:id="rId9"/>
    <p:sldId id="283" r:id="rId10"/>
    <p:sldId id="286" r:id="rId11"/>
  </p:sldIdLst>
  <p:sldSz cx="9144000" cy="6858000" type="screen4x3"/>
  <p:notesSz cx="6858000" cy="9144000"/>
  <p:custDataLst>
    <p:tags r:id="rId12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10" Type="http://schemas.openxmlformats.org/officeDocument/2006/relationships/slide" Target="slides/slide7.xml" /><Relationship Id="rId11" Type="http://schemas.openxmlformats.org/officeDocument/2006/relationships/slide" Target="slides/slide8.xml" /><Relationship Id="rId12" Type="http://schemas.openxmlformats.org/officeDocument/2006/relationships/tags" Target="tags/tag1.xml" /><Relationship Id="rId13" Type="http://schemas.openxmlformats.org/officeDocument/2006/relationships/presProps" Target="presProps.xml" /><Relationship Id="rId14" Type="http://schemas.openxmlformats.org/officeDocument/2006/relationships/viewProps" Target="viewProps.xml" /><Relationship Id="rId15" Type="http://schemas.openxmlformats.org/officeDocument/2006/relationships/theme" Target="theme/theme1.xml" /><Relationship Id="rId16" Type="http://schemas.openxmlformats.org/officeDocument/2006/relationships/tableStyles" Target="tableStyles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slide" Target="slides/slide2.xml" /><Relationship Id="rId6" Type="http://schemas.openxmlformats.org/officeDocument/2006/relationships/slide" Target="slides/slide3.xml" /><Relationship Id="rId7" Type="http://schemas.openxmlformats.org/officeDocument/2006/relationships/slide" Target="slides/slide4.xml" /><Relationship Id="rId8" Type="http://schemas.openxmlformats.org/officeDocument/2006/relationships/slide" Target="slides/slide5.xml" /><Relationship Id="rId9" Type="http://schemas.openxmlformats.org/officeDocument/2006/relationships/slide" Target="slides/slide6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839944E3-A474-40A5-9FF4-0A11F31CD45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0309AE3-2307-4470-97C9-D2C7439FA215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_rels/notesSlide2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2.xml" /><Relationship Id="rId2" Type="http://schemas.openxmlformats.org/officeDocument/2006/relationships/notesMaster" Target="../notesMasters/notesMaster1.xml" /></Relationships>
</file>

<file path=ppt/notesSlides/_rels/notesSlide3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3.xml" /><Relationship Id="rId2" Type="http://schemas.openxmlformats.org/officeDocument/2006/relationships/notesMaster" Target="../notesMasters/notesMaster1.xml" /></Relationships>
</file>

<file path=ppt/notesSlides/_rels/notesSlide4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4.xml" /><Relationship Id="rId2" Type="http://schemas.openxmlformats.org/officeDocument/2006/relationships/notesMaster" Target="../notesMasters/notesMaster1.xml" /></Relationships>
</file>

<file path=ppt/notesSlides/_rels/notesSlide5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5.xml" /><Relationship Id="rId2" Type="http://schemas.openxmlformats.org/officeDocument/2006/relationships/notesMaster" Target="../notesMasters/notesMaster1.xml" /></Relationships>
</file>

<file path=ppt/notesSlides/_rels/notesSlide6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6.xml" /><Relationship Id="rId2" Type="http://schemas.openxmlformats.org/officeDocument/2006/relationships/notesMaster" Target="../notesMasters/notesMaster1.xml" /></Relationships>
</file>

<file path=ppt/notesSlides/_rels/notesSlide7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7.xml" /><Relationship Id="rId2" Type="http://schemas.openxmlformats.org/officeDocument/2006/relationships/notesMaster" Target="../notesMasters/notesMaster1.xml" /></Relationships>
</file>

<file path=ppt/notesSlides/_rels/notesSlide8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8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1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Study design.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13327-3D4C-4928-B358-A5FB93FF9187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2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Histograms illustrating the progressive increase of (A) Parkinsonism rating scores and (B) food picking ‘entry’ time (i.e. the time between entering the apparatus and retrieval of a food object) in MPTP-treated monkeys (mean ± SD). Four weeks of vehicle (V) or MTEP (10 mg/kg) treatment (4 W-V/MTEP) did not alter behaviour. Significant motor impairments were observed in MPTP/vehicle-treated monkeys after 21 weekly MPTP injections, in the vehicle-treated group (‘21 MPTP’) and were maintained throughout the rest of the study period. *P &lt; 0.001 for differences between the vehicle and MTEP-treated animals. No significant difference was found between control and MPTP/MTEP- treated monkeys. BL = baseline.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13327-3D4C-4928-B358-A5FB93FF9187}" type="slidenum">
              <a:rPr lang="en-US" altLang="en-US" sz="1200"/>
              <a:t>2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3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post-commissural coronal in vivo18F-FECNT PET images. (A) Baseline, (B) MPTP/vehicle, (C) MPTP/MTEP-treated monkeys. (D, E) Bar graphs showing the percentages of striatocerebellar 18F-FECNT uptake ratios (means ± SD) for the motor putamen (D) and the limbic putamen (E), obtained from the five different PET scans collected throughout the study. **P &lt; 0.001; *P &lt; 0.05 for differences between control, MPTP/vehicle- and MPTP/MTEP-treated animals. #P &lt; 0.05 for differences between vehicle- and MTEP-treated animals. CA = associative caudate nucleus; PM = motor putamen; PL = limbic putamen. Scale bar = 10 mm (A–C).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13327-3D4C-4928-B358-A5FB93FF9187}" type="slidenum">
              <a:rPr lang="en-US" altLang="en-US" sz="1200"/>
              <a:t>3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4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pre-commissural coronal planes of in-vivo18F-FECNT PET images. (A) Baseline, (B) MPTP/vehicle, (C) MPTP/MTEP-treated monkeys. (D–F) Bar graphs showing the percentages of striatocerebellar 18F-FECNT uptake ratios (means ± SD) for the pre-commissural putamen (D), caudate nucleus (E) and the nucleus accumbens (F) obtained from the five PET scans throughout the study. **P &lt; 0.001; *P &lt; 0.05 for differences from control, MPTP/vehicle-, MPTP/MTEP-treated animals. #P &lt; 0.05 for differences between the vehicle and MTEP-treated animals. No significant difference was found in the nucleus accumbens between control and MPTP/MTEP-treated monkeys. AL = limbic nucleus accumbens; CA = associative caudate nucleus; PA = associative putamen. Scale bar = 10 mm (A–C).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13327-3D4C-4928-B358-A5FB93FF9187}" type="slidenum">
              <a:rPr lang="en-US" altLang="en-US" sz="1200"/>
              <a:t>4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midbrain coronal in-vivo18F-FECNT PET images. (A) Baseline, (B) MPTP/vehicle, (C) MPTP/MTEP-treated monkeys. (D) Bar graph showing the percentage of nigrocerebellar 18F-FECNT uptake ratios (means ± SD) for the substantia nigra pars compacta obtained from the five PET scans throughout the study. *P &lt; 0.05 for differences from control, MPTP/vehicle, MPTP/MTEP-treated animals. #P &lt; 0.05 for differences between the vehicle and MTEP-treated animals. CA = associative caudate nucleus; PM = motor putamen; SNC = substantia nigra pars compacta. Scale bar = 10 mm (A–C).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13327-3D4C-4928-B358-A5FB93FF9187}" type="slidenum">
              <a:rPr lang="en-US" altLang="en-US" sz="1200"/>
              <a:t>5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6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Representative coronal sections of pre-commissural (A–C) and post-commissural (D–F) striatum showing dopamine transporter (DAT) immunoreactivity in Controls, MPTP/vehicle and MPTP/MTEP-treated monkeys. (G–H) Densitometry analysis of control, MPTP/vehicle and MPTP/MTEP-treated monkeys. *P &lt; 0.001 and **P &lt; 0.05 for differences between control and MPTP/vehicle-treated monkeys. #P &lt; 0.05 for differences between the vehicle and MTEP-treated animals. No significant difference was found between control and MPTP/MTEP-treated monkeys. AL = limbic nucleus accumbens; CA = associative caudate nucleus; GPe = external pallidal segment; GPi = internal pallidal segment; PA = associative putamen; PL = limbic putamen; PM = motor putamen; ROD = relative optical density; ROI = region of interest; TA = thalamus; TH-ir = thyrosine hydroxylase immunoreactivity. Scale bar = 5 mm (A–F).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13327-3D4C-4928-B358-A5FB93FF9187}" type="slidenum">
              <a:rPr lang="en-US" altLang="en-US" sz="1200"/>
              <a:t>6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7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Photomicrographs showing tyrosine hydroxylase labelling in the mesencephalon. (A) Control, (B) MPTP/vehicle, (C) MPTP/MTEP-treated monkeys. (D) Stereological estimate of the total number of tyrosine hydroxylase-positive (TH+) neurons (means ± SD) in the ventral substantia nigra pars compacta, dorsal substantia nigra pars compacta and ventral tegmental area regions of control, MPTP/vehicle and MPTP/MTEP-treated monkeys. *P &lt; 0.001; **P &lt; 0.05 for differences between control, MPTP/vehicle and MPTP/MTEP-treated animals by using one-way ANOVA with Tukey’s post hoc test. There was no significant difference found in the dorsal substantia nigra pars compacta and ventral tegmental area between control and MPTP/MTEP-treated monkeys. SNCd = dorsal substantia nigra compacta; SNCv = ventral substantia nigra compacta; SNR = substantia nigra pars reticulata; VTA = ventral tegmental area. Scale bar = 5 mm (A–C).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13327-3D4C-4928-B358-A5FB93FF9187}" type="slidenum">
              <a:rPr lang="en-US" altLang="en-US" sz="1200"/>
              <a:t>7</a:t>
            </a:fld>
            <a:endParaRPr lang="en-US" altLang="en-US" sz="120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8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Tyrosine hydroxylase labelling in noradrenergic cells groups. (A) Control, (B) MPTP/vehicle, (C) MPTP/MTEP-treated monkeys. (D) Stereological estimate of the total number of tyrosine hydroxylase-positive (TH+) neurons (means ± SD) in locus coeruleus, A5 and A7 regions of control, MPTP/vehicle and MPTP/MTEP-treated monkeys, representing noradrenergic neurons. *P &lt; 0.05 for differences between control, MPTP/vehicle- and MPTP/MTEP-treated animals. #P &lt; 0.05 for differences between the vehicle and MTEP-treated animals. LC = locus coeruleus; A5 and A7 = catecholaminergic areas A5 and A7; ROI = region of interest. Scale bar = 5 mm (A–C).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 All rights reserved. For Permissions, please email: journals.permissions@oup.com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4413327-3D4C-4928-B358-A5FB93FF9187}" type="slidenum">
              <a:rPr lang="en-US" altLang="en-US" sz="1200"/>
              <a:t>8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r1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gif" /></Relationships>
</file>

<file path=ppt/slides/_rels/slide2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2.xml" /><Relationship Id="rId3" Type="http://schemas.openxmlformats.org/officeDocument/2006/relationships/hyperlink" Target="https://doi.org/10.1093/brain/awr1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3.gif" /></Relationships>
</file>

<file path=ppt/slides/_rels/slide3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3.xml" /><Relationship Id="rId3" Type="http://schemas.openxmlformats.org/officeDocument/2006/relationships/hyperlink" Target="https://doi.org/10.1093/brain/awr1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4.gif" /></Relationships>
</file>

<file path=ppt/slides/_rels/slide4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4.xml" /><Relationship Id="rId3" Type="http://schemas.openxmlformats.org/officeDocument/2006/relationships/hyperlink" Target="https://doi.org/10.1093/brain/awr1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5.gif" /></Relationships>
</file>

<file path=ppt/slides/_rels/slide5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5.xml" /><Relationship Id="rId3" Type="http://schemas.openxmlformats.org/officeDocument/2006/relationships/hyperlink" Target="https://doi.org/10.1093/brain/awr1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6.gif" /></Relationships>
</file>

<file path=ppt/slides/_rels/slide6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6.xml" /><Relationship Id="rId3" Type="http://schemas.openxmlformats.org/officeDocument/2006/relationships/hyperlink" Target="https://doi.org/10.1093/brain/awr1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7.gif" /></Relationships>
</file>

<file path=ppt/slides/_rels/slide7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7.xml" /><Relationship Id="rId3" Type="http://schemas.openxmlformats.org/officeDocument/2006/relationships/hyperlink" Target="https://doi.org/10.1093/brain/awr1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8.gif" /></Relationships>
</file>

<file path=ppt/slides/_rels/slide8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8.xml" /><Relationship Id="rId3" Type="http://schemas.openxmlformats.org/officeDocument/2006/relationships/hyperlink" Target="https://doi.org/10.1093/brain/awr137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9.gif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7, July 2011, Pages 2057–2073,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1 </a:t>
            </a:r>
            <a:r>
              <a:rPr lang="en-US" altLang="en-US" b="0"/>
              <a:t>Study design.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600200" y="1371600"/>
            <a:ext cx="5943600" cy="1837113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2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7, July 2011, Pages 2057–2073,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2 </a:t>
            </a:r>
            <a:r>
              <a:rPr lang="en-US" altLang="en-US" b="0"/>
              <a:t>Histograms illustrating the progressive increase of (A) Parkinsonism rating scores and (B) food picking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71800" y="1371600"/>
            <a:ext cx="321157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3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7, July 2011, Pages 2057–2073,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3 </a:t>
            </a:r>
            <a:r>
              <a:rPr lang="en-US" altLang="en-US" b="0"/>
              <a:t>Representative post-commissural coronal in vivo</a:t>
            </a:r>
            <a:r>
              <a:rPr lang="en-US" altLang="en-US" b="0" baseline="30000"/>
              <a:t>18</a:t>
            </a:r>
            <a:r>
              <a:rPr lang="en-US" altLang="en-US" b="0"/>
              <a:t>F-FECNT PET images. (A) Baseline,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21000" y="1371600"/>
            <a:ext cx="3312882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4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7, July 2011, Pages 2057–2073,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4 </a:t>
            </a:r>
            <a:r>
              <a:rPr lang="en-US" altLang="en-US" b="0"/>
              <a:t>Representative pre-commissural coronal planes of in-vivo</a:t>
            </a:r>
            <a:r>
              <a:rPr lang="en-US" altLang="en-US" b="0" baseline="30000"/>
              <a:t>18</a:t>
            </a:r>
            <a:r>
              <a:rPr lang="en-US" altLang="en-US" b="0"/>
              <a:t>F-FECNT PET images. (A) Baseline, (B)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3022600" y="1371600"/>
            <a:ext cx="308999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5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7, July 2011, Pages 2057–2073,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Representative midbrain coronal in-vivo</a:t>
            </a:r>
            <a:r>
              <a:rPr lang="en-US" altLang="en-US" b="0" baseline="30000"/>
              <a:t>18</a:t>
            </a:r>
            <a:r>
              <a:rPr lang="en-US" altLang="en-US" b="0"/>
              <a:t>F-FECNT PET images. (A) Baseline, (B) MPTP/vehicle,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721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6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7, July 2011, Pages 2057–2073,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6 </a:t>
            </a:r>
            <a:r>
              <a:rPr lang="en-US" altLang="en-US" b="0"/>
              <a:t>Representative coronal sections of pre-commissural (A–C) and post-commissural (D–F) striatum showing dopamine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565400" y="1371600"/>
            <a:ext cx="4001799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7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7, July 2011, Pages 2057–2073,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7 </a:t>
            </a:r>
            <a:r>
              <a:rPr lang="en-US" altLang="en-US" b="0"/>
              <a:t>Photomicrographs showing tyrosine hydroxylase labelling in the mesencephalon. (A) Control, (B) MPTP/vehicle,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828800" y="1371600"/>
            <a:ext cx="5478737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slides/slide8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</a:xfrm>
      </p:grpSpPr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7, July 2011, Pages 2057–2073,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https://doi.org/10.1093/brain/awr137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8 </a:t>
            </a:r>
            <a:r>
              <a:rPr lang="en-US" altLang="en-US" b="0"/>
              <a:t>Tyrosine hydroxylase labelling in noradrenergic cells groups. (A) Control, (B) MPTP/vehicle, (C)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1790700" y="1371600"/>
            <a:ext cx="5572125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24</Paragraphs>
  <Slides>8</Slides>
  <Notes>8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baseType="lpstr" size="9">
      <vt:lpstr>13_Office Theme</vt:lpstr>
      <vt:lpstr>Figure 1 Study design.
</vt:lpstr>
      <vt:lpstr>Figure 2 Histograms illustrating the progressive increase of (A) Parkinsonism rating scores and (B) food picking ...</vt:lpstr>
      <vt:lpstr>Figure 3 Representative post-commissural coronal in vivo18F-FECNT PET images. (A) Baseline, (B) ...</vt:lpstr>
      <vt:lpstr>Figure 4 Representative pre-commissural coronal planes of in-vivo18F-FECNT PET images. (A) Baseline, (B) ...</vt:lpstr>
      <vt:lpstr>Figure 5 Representative midbrain coronal in-vivo18F-FECNT PET images. (A) Baseline, (B) MPTP/vehicle, (C) ...</vt:lpstr>
      <vt:lpstr>Figure 6 Representative coronal sections of pre-commissural (A–C) and post-commissural (D–F) striatum showing dopamine ...</vt:lpstr>
      <vt:lpstr>Figure 7 Photomicrographs showing tyrosine hydroxylase labelling in the mesencephalon. (A) Control, (B) MPTP/vehicle, ...</vt:lpstr>
      <vt:lpstr>Figure 8 Tyrosine hydroxylase labelling in noradrenergic cells groups. (A) Control, (B) MPTP/vehicle, (C)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2024-04-26T01:36:40Z</dcterms:modified>
</cp:coreProperties>
</file>