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0E2A38-5CFD-4F59-864D-2C3BB6813F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FAC1D8-6997-4E8E-955F-A9F9A10B32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patient disposition through the entire study period of 8 years.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E4BF9A-ECF3-449E-861A-DDE4AE0AE1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Course of clinical parameters during the 8 years of the study, including the time of infliximab discontinuation (Year 3 of the study) and retreatment.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E4BF9A-ECF3-449E-861A-DDE4AE0AE15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Course of clinical parameters during the 8 years of the study for BASDAI (a), BASFI (b) and BASMI (c), comparing the mean values of all completers (Completers, completer analysis, n = 33) and patients who dropped out of the study before reaching Year 8 (Dropouts, n = 36, last operation carried forward analysis). Overall, patients who had discontinued the study had significantly higher mean values for disease activity and function as compared with patients who completed Year 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E4BF9A-ECF3-449E-861A-DDE4AE0AE15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Prediction for reaching different study outcomes after 8 years, depending on the BASDAI status after 3 months of infliximab treatment. In this figure, different treatment outcomes were defined as: state of partial remission (remission), state of low disease activity (BASDAI &lt;3), ongoing treatment medication in any status (Completer) or dropout of the study before Year 8 (Dropout). As an example, a patient with a BASDAI of 1 U after 3 months of infliximab treatment had an estimated probability of 63% of being in partial remission and an estimated probability of 79% of achieving low disease activity (BASDAI &lt; 3) after 8 years of treatment, while the probability of dropping out of the study was 17%. On the other hand, a patient with a BASDAI of 4 after 3 months of infliximab treatment had an estimated probability of only 2.3% of being in partial remission and an estimated probability of only 20.8% of achieving low disease activity (BASDAI &lt; 3), while the dropout probability after 8 years of infliximab treatment was 68%.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E4BF9A-ECF3-449E-861A-DDE4AE0AE15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r1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heumatology/ker1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rheumatology/ker1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rheumatology/ker1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50, Issue 9, September 2011, Pages 1690–1699,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https://doi.org/10.1093/rheumatology/ker194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Summary of patient disposition through the entire study period of 8 years.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407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50, Issue 9, September 2011, Pages 1690–1699,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https://doi.org/10.1093/rheumatology/ker194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Course of clinical parameters during the 8 years of the study, including the time of infliximab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982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50, Issue 9, September 2011, Pages 1690–1699,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https://doi.org/10.1093/rheumatology/ker194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Course of clinical parameters during the 8 years of the study for BASDAI (a), BASFI (b) and BASMI (c),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030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50, Issue 9, September 2011, Pages 1690–1699,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https://doi.org/10.1093/rheumatology/ker194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Prediction for reaching different study outcomes after 8 years, depending on the BASDAI status after 3 months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170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 Summary of patient disposition through the entire study period of 8 years.
</vt:lpstr>
      <vt:lpstr>Fig. 2 Course of clinical parameters during the 8 years of the study, including the time of infliximab ...</vt:lpstr>
      <vt:lpstr>Fig. 3 Course of clinical parameters during the 8 years of the study for BASDAI (a), BASFI (b) and BASMI (c), ...</vt:lpstr>
      <vt:lpstr>Fig. 4 Prediction for reaching different study outcomes after 8 years, depending on the BASDAI status after 3 months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2024-04-26T01:29:15Z</dcterms:modified>
</cp:coreProperties>
</file>