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98561B-3941-40E8-87AE-DB92B5E12C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DDAED-B1AB-474A-9315-B83D6249A6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Hypothetical randomized trial showing a multi-arm, two-stage design. Arm 1 is the control arm and arms 2–5 are the experimental arms. At the end of stage I, each experimental arm is compared against the control arm in a pairwise manner using the intermediate outcome measure (in this case, progression-free survival). At the end of stage II, each experimental arm that has passed stage I is compared with the control arm on the primary outcome measure for the trial (primary comparison; in this case overall survival). However, secondary comparisons of experimental versus control for each arm that did not pass stage I are also performed (these comparisons will, of course, have fewer patients and events).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Author(s).This is an Open Access article distributed under the terms of the Creative Commons Attribution Non-Commercial License (http://creativecommons.org/licenses/by-nc/2.0/uk/),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C093D-3A65-4755-AAE6-D1B10CE85A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Where do multi-arm multi-stage (MAMS) trials fit into the phase 1, 2, and 3 setup? A ) The traditional approach. Three new agents, R1, R2, and R3, enter and pass three single-agent single-arm phase 2 trials and also three separate single-arm combination phase 2 trials. The three combination therapies are finally compared with the control therapy in three separate randomized phase 3 trials. In this model, a total of 2100 patients are required. B ) In the MAMS design, the single-agent single-arm phase 2 trials are followed by a single MAMS trial of all combination therapies. The MAMS model required 1300 patients in total, a saving of 800 patients. C = control arm; R1 = experimental arm R1; R2 = experimental arm R2; R3 = experimental arm R3. In these models, we assume that single-agent studies would be carried out before combination therapy studies and that phase 2 studies require only a small number of centers. Consequently, phase 2 studies of different agents may be carried out concurrently. We also assume that phase 3 trials require larger numbers of patients and a network of centers that can run only one trial in a particular group of patients at a time, and, therefore, phase 3 trials of different agents must be carried out sequentially. The MAMS design rolls the phase 2 assessment of the activity of combination therapy into the same trial as the phase 3 assessment of effectiveness.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Author(s).This is an Open Access article distributed under the terms of the Creative Commons Attribution Non-Commercial License (http://creativecommons.org/licenses/by-nc/2.0/uk/),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C093D-3A65-4755-AAE6-D1B10CE85A9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Two multi-arm multi-stage trials. A ) Systemic Therapy in Advancing or Metastatic Prostate Cancer: Evaluation of Drug Efficacy (STAMPEDE) trial with six arms (A–F). B ) Gynecologic Oncology Group/International Collaborative Ovarian Neoplasm Studies (GOG-182/ICON5) trial with five arms (I–V).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Author(s).This is an Open Access article distributed under the terms of the Creative Commons Attribution Non-Commercial License (http://creativecommons.org/licenses/by-nc/2.0/uk/),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C093D-3A65-4755-AAE6-D1B10CE85A9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Five Stages of the Systemic Therapy in Advancing or Metastatic Prostate Cancer: Evaluation of Drug Efficacy (STAMPEDE) trial. IDMC  = Independent Data Monitoring Committee; FFS  = failure-free survival; HR  = hazard ratio, where 0 ≤ d ≤ c ≤ b ≤ a ≤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Author(s).This is an Open Access article distributed under the terms of the Creative Commons Attribution Non-Commercial License (http://creativecommons.org/licenses/by-nc/2.0/uk/),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C093D-3A65-4755-AAE6-D1B10CE85A9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Stopping guidelines on the hazard ratio scale for the Systemic Therapy in Advancing or Metastatic Prostate Cancer: Evaluation of Drug Efficacy (STAMPEDE) trial. CI = confidence interval; HR = hazard ratio; Stop = stopping of accrual (rather than termination of follow up).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Author(s).This is an Open Access article distributed under the terms of the Creative Commons Attribution Non-Commercial License (http://creativecommons.org/licenses/by-nc/2.0/uk/),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C093D-3A65-4755-AAE6-D1B10CE85A9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n2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n2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djn2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nci/djn2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nci/djn2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17, 3 September 2008, Pages 1204–1214,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Hypothetical randomized trial showing a multi-arm, two-stage design. Arm 1 is the control arm and arms 2–5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690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17, 3 September 2008, Pages 1204–1214,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Where do multi-arm multi-stage (MAMS) trials fit into the phase 1, 2, and 3 setup? A ) The traditional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40000" y="1371600"/>
            <a:ext cx="40763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17, 3 September 2008, Pages 1204–1214,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Two multi-arm multi-stage trials. A ) Systemic Therapy in Advancing or Metastatic Prostate Cancer: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456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17, 3 September 2008, Pages 1204–1214,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Five Stages of the Systemic Therapy in Advancing or Metastatic Prostate Cancer: Evaluation of Drug Efficacy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949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17, 3 September 2008, Pages 1204–1214,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Stopping guidelines on the hazard ratio scale for the Systemic Therapy in Advancing or Metastatic Prostate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729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Hypothetical randomized trial showing a multi-arm, two-stage design. Arm 1 is the control arm and arms 2–5 ...</vt:lpstr>
      <vt:lpstr>Figure 2 Where do multi-arm multi-stage (MAMS) trials fit into the phase 1, 2, and 3 setup? A ) The traditional ...</vt:lpstr>
      <vt:lpstr>Figure 3 Two multi-arm multi-stage trials. A ) Systemic Therapy in Advancing or Metastatic Prostate Cancer: ...</vt:lpstr>
      <vt:lpstr>Figure 4 Five Stages of the Systemic Therapy in Advancing or Metastatic Prostate Cancer: Evaluation of Drug Efficacy ...</vt:lpstr>
      <vt:lpstr>Figure 5 Stopping guidelines on the hazard ratio scale for the Systemic Therapy in Advancing or Metastatic Prostate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2024-04-26T17:48:10Z</dcterms:modified>
</cp:coreProperties>
</file>