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 id="346" r:id="rId31"/>
    <p:sldId id="349" r:id="rId32"/>
    <p:sldId id="352" r:id="rId33"/>
    <p:sldId id="355" r:id="rId34"/>
    <p:sldId id="358" r:id="rId35"/>
    <p:sldId id="361" r:id="rId36"/>
    <p:sldId id="364" r:id="rId37"/>
    <p:sldId id="367" r:id="rId38"/>
    <p:sldId id="370" r:id="rId39"/>
    <p:sldId id="373" r:id="rId40"/>
  </p:sldIdLst>
  <p:sldSz cx="9144000" cy="6858000" type="screen4x3"/>
  <p:notesSz cx="6858000" cy="9144000"/>
  <p:custDataLst>
    <p:tags r:id="rId4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2E3E1C-C686-46A6-95F9-B64D29DA280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4F742-951A-4C52-993F-59FA9CD89D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Brane configuration for $k$ vortices. As for separation of the two NS5-branes, $\Delta x^3$ corresponds to $1/g^2$ and $\Big (\Delta x^4,\Delta x^5,\Delta x^6\Big )$ correspond to the triplet of the FI parameters.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Fractional instantons for two adjacent flavors occupied by colors at the left vacuum in $Gr_{4,2}$, labeled by indices (a) $(0,1)$, (b) $(0,2)$, (c) $(1,1)$, (d) $(1,2)$, (e) $(2,2)$, and (f) $(1,3)$. Diagram (a) is an elementary fractional instanton, and (b)–(e) are composite fractional instantons. Diagram (f) is an instanton, but not a composite fractional instanton.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Fractional instantons for two non-adjacent flavors occupied by colors at the left vacuum in $Gr_{4,2}$, labeled by indices (a) $(0,1)$, (b) $(1,1)$, (c) $(1,2)$, and (d) $(2,2)$. Diagram (a) is an elementary fractional instanton, (b) and (c) are composite fractional instantons, (d) is a BPS instanton.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12. </a:t>
            </a:r>
            <a:r>
              <a:rPr lang="en-US" altLang="en-US">
                <a:latin typeface="Arial" pitchFamily="34" charset="0"/>
                <a:ea typeface="Arial" pitchFamily="34" charset="0"/>
              </a:rPr>
              <a:t>BPS reconnection. The moduli space of the configuration after BPS reconnection is a boundary of the moduli space of that before BPS reconnection.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13. </a:t>
            </a:r>
            <a:r>
              <a:rPr lang="en-US" altLang="en-US">
                <a:latin typeface="Arial" pitchFamily="34" charset="0"/>
                <a:ea typeface="Arial" pitchFamily="34" charset="0"/>
              </a:rPr>
              <a:t>Energy density $s({\textbf{x}})$ for the BPS instanton configuration of the Grassmann sigma model in Fig. 10(f) for $\lambda _{1} =1,\,\lambda _{3}=1,\,\lambda _{4} =1,\, \lambda _{5}=1$ (top); $\lambda _{1} =1,\,\lambda _{3}=1,\, \lambda _{4} =10,\,\lambda _{5}=10$ (middle); and $\lambda _{1} =10,\,\lambda _{3}=0.1,\,\lambda _{4} =10,\, \lambda _{5}=100$ (bottom). Grassmann sigma model coupling is taken as $v^2=1$.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14. </a:t>
            </a:r>
            <a:r>
              <a:rPr lang="en-US" altLang="en-US">
                <a:latin typeface="Arial" pitchFamily="34" charset="0"/>
                <a:ea typeface="Arial" pitchFamily="34" charset="0"/>
              </a:rPr>
              <a:t>A neutral bion in the ${\mathbb C}P^1$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15. </a:t>
            </a:r>
            <a:r>
              <a:rPr lang="en-US" altLang="en-US">
                <a:latin typeface="Arial" pitchFamily="34" charset="0"/>
                <a:ea typeface="Arial" pitchFamily="34" charset="0"/>
              </a:rPr>
              <a:t>Reducible neutral bions in the ${\mathbb C}P^{N_{\rm F}-1}$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16. </a:t>
            </a:r>
            <a:r>
              <a:rPr lang="en-US" altLang="en-US">
                <a:latin typeface="Arial" pitchFamily="34" charset="0"/>
                <a:ea typeface="Arial" pitchFamily="34" charset="0"/>
              </a:rPr>
              <a:t>Irreducible and composite neutral bions in the ${\mathbb C}P^2$ model. (a) Generic position, (b) compressed.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17. </a:t>
            </a:r>
            <a:r>
              <a:rPr lang="en-US" altLang="en-US">
                <a:latin typeface="Arial" pitchFamily="34" charset="0"/>
                <a:ea typeface="Arial" pitchFamily="34" charset="0"/>
              </a:rPr>
              <a:t>Fundamental procedures to create neutral bions. (a) Creation of a fractional-instanton–fractional-anti-instanton pair. (b) Crossing/non-BPS reconnection of two color branes. (a) creates neutral bions but (b) does not.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18. </a:t>
            </a:r>
            <a:r>
              <a:rPr lang="en-US" altLang="en-US">
                <a:latin typeface="Arial" pitchFamily="34" charset="0"/>
                <a:ea typeface="Arial" pitchFamily="34" charset="0"/>
              </a:rPr>
              <a:t>A reducible neutral bion for the Grassmann sigma models. This is a typical reducible bion in addition to the configurations in Figs. 15(a) and (b), which exist for the ${\mathbb C}P^{N_{\rm F}-1}$ model. This configuration is a dual to that of Fig. 15(b).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19. </a:t>
            </a:r>
            <a:r>
              <a:rPr lang="en-US" altLang="en-US">
                <a:latin typeface="Arial" pitchFamily="34" charset="0"/>
                <a:ea typeface="Arial" pitchFamily="34" charset="0"/>
              </a:rPr>
              <a:t>Annihilation of a compressed kink and a single anti-kink. (a) is the initial configuration of a compressed kink and a single anti-kink, and (d) is the final configuration with one kink. The non-BPS crossing (b) represents a direct collision of an anti-kink with a compressed kink, and can be understood through the BPS reconnection (a) $\to$ (c) to be equivalent to the pair annihilation of a kink and an anti-kink.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Vacuum configuration $(k=0)$.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20. </a:t>
            </a:r>
            <a:r>
              <a:rPr lang="en-US" altLang="en-US">
                <a:latin typeface="Arial" pitchFamily="34" charset="0"/>
                <a:ea typeface="Arial" pitchFamily="34" charset="0"/>
              </a:rPr>
              <a:t>The upper left and lower left configurations, which are connected to each other by a smooth deformation, become the upper right and lower right configurations, respectively, after BPS reconnections, which are disconnected from each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21. </a:t>
            </a:r>
            <a:r>
              <a:rPr lang="en-US" altLang="en-US">
                <a:latin typeface="Arial" pitchFamily="34" charset="0"/>
                <a:ea typeface="Arial" pitchFamily="34" charset="0"/>
              </a:rPr>
              <a:t>Neutral bions in $Gr_{4,2}$, labeled by indices (a) $(0,1)$, (b) $(0,2)$, (c) $(1,1)$, (d) $(1,2)$, (e) $(2,2)$. (a)–(e) are elementary neutral bions in $Gr_{4,2}$.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22. </a:t>
            </a:r>
            <a:r>
              <a:rPr lang="en-US" altLang="en-US">
                <a:latin typeface="Arial" pitchFamily="34" charset="0"/>
                <a:ea typeface="Arial" pitchFamily="34" charset="0"/>
              </a:rPr>
              <a:t>Brane configuration calculated from the ansatz (5.5) for $\lambda _{1} =10^{-2}, \lambda _{2}=10^{-2}, \lambda _{3}=10^{-5}, \lambda _{4}=10^{-5},N_{\rm 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23. </a:t>
            </a:r>
            <a:r>
              <a:rPr lang="en-US" altLang="en-US">
                <a:latin typeface="Arial" pitchFamily="34" charset="0"/>
                <a:ea typeface="Arial" pitchFamily="34" charset="0"/>
              </a:rPr>
              <a:t>Solitons in $Gr_{4,2}$ labeled by (a) $(1,3)$, (b) $(2,3)$, (c) $(-1,1)$, (d) $(-1,2)$, and (e) $(-2,1)$, are not elementary neutral bions in $Gr_{4,2}$. (a) $(1,3)$ is an instanton–anti-instanton pair and is not a bion. (b) $(2,3)$ is not an elementary bion anymore because of the decomposition $(2,3) = (1,3) + (1,0)$, where the former is an instanton–anti-instanton pair. (c) is composite. (d) and (e) are not elementary neutral bions that can be understood in dual pictures.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24. </a:t>
            </a:r>
            <a:r>
              <a:rPr lang="en-US" altLang="en-US">
                <a:latin typeface="Arial" pitchFamily="34" charset="0"/>
                <a:ea typeface="Arial" pitchFamily="34" charset="0"/>
              </a:rPr>
              <a:t>Neutral bions in $Gr_{4,2}$ for the left vacuum with non-adjacent flavors occupied by colors, labeled by indices (a) $(0,1)$, (b) $(1,1)$, (c) $(1,2)$, and (d) $(2,2)$. (a) $(0,1)$ is an elementary neutral bion in $Gr_{4,2}$. (b) $(1,1)$ is a reducible diagram. (c) $(1,2)$ is a neutral bion. (d) $(2,2)$ is a composite of an instanton–anti-instanton pair and is not a neutral bion anymore.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25. </a:t>
            </a:r>
            <a:r>
              <a:rPr lang="en-US" altLang="en-US">
                <a:latin typeface="Arial" pitchFamily="34" charset="0"/>
                <a:ea typeface="Arial" pitchFamily="34" charset="0"/>
              </a:rPr>
              <a:t>An irreducible neutral bion with an instanton charge larger than one in $Gr_{5,2}$.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26. </a:t>
            </a:r>
            <a:r>
              <a:rPr lang="en-US" altLang="en-US">
                <a:latin typeface="Arial" pitchFamily="34" charset="0"/>
                <a:ea typeface="Arial" pitchFamily="34" charset="0"/>
              </a:rPr>
              <a:t>Non-BPS exact solutions of charged bions in the Grassmann sigma models. (a) Only one possible charged bion in $Gr_{4,2}$. (b) An example of a charged bion in $Gr_{6,3}$.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27. </a:t>
            </a:r>
            <a:r>
              <a:rPr lang="en-US" altLang="en-US">
                <a:latin typeface="Arial" pitchFamily="34" charset="0"/>
                <a:ea typeface="Arial" pitchFamily="34" charset="0"/>
              </a:rPr>
              <a:t>The brane configuration calculated from the ansatz (5.14) of the exact non-BPS solution of the charged bion for $\lambda _{1} =10^{2},\lambda _{2}=10^{2},N_{\rm 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28. </a:t>
            </a:r>
            <a:r>
              <a:rPr lang="en-US" altLang="en-US">
                <a:latin typeface="Arial" pitchFamily="34" charset="0"/>
                <a:ea typeface="Arial" pitchFamily="34" charset="0"/>
              </a:rPr>
              <a:t>Energy density $s(x^{1})$ (left) and topological charge density $q(x^{1})$ (right) for the neutral bion $(1,1)$ in Eq. (5.5) and in Fig. 21(c) for $\lambda _{1} =10^{-2},\,\lambda _{2}=10^{-2},\, \lambda _{3}=10^{-5}, \,\lambda _{4}=10^{-5},\,N_{\rm 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29. </a:t>
            </a:r>
            <a:r>
              <a:rPr lang="en-US" altLang="en-US">
                <a:latin typeface="Arial" pitchFamily="34" charset="0"/>
                <a:ea typeface="Arial" pitchFamily="34" charset="0"/>
              </a:rPr>
              <a:t>Energy density $s(x^{1})$ (left) and topological charge density $q(x^{1})$ (right) for the configuration of Eq. (5.5) for $\lambda _{1} =10^{-6},\,\lambda _{2}=10^{-6},\,\lambda _{3}=10^{-5}, \,\lambda _{4}=10^{-5},\,N_{\rm 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T-dualized configurations for $k=1$: the $\rm D2'$-brane is assumed to be located at $x^1=x_{0}$.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30. </a:t>
            </a:r>
            <a:r>
              <a:rPr lang="en-US" altLang="en-US">
                <a:latin typeface="Arial" pitchFamily="34" charset="0"/>
                <a:ea typeface="Arial" pitchFamily="34" charset="0"/>
              </a:rPr>
              <a:t>Energy density $s(x^{1})$ (left) and topological charge density $q(x^{1})$ (right) for the configuration of Eq. (5.5) for $\lambda _{1} =1,\lambda _{2}=1,\lambda _{3}=10^{-5},\lambda _{4}=10^{-5},N_{\rm 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31. </a:t>
            </a:r>
            <a:r>
              <a:rPr lang="en-US" altLang="en-US">
                <a:latin typeface="Arial" pitchFamily="34" charset="0"/>
                <a:ea typeface="Arial" pitchFamily="34" charset="0"/>
              </a:rPr>
              <a:t>The total energy as a function of $\tau =-(N_{\rm F}/\pi )\log \lambda$ with $\lambda =\lambda _{1}=\lambda _{2}$ for $\lambda _{3}=\lambda _{4}=10^{-5}$ with $N_{\rm F}=4$ fixed.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32. </a:t>
            </a:r>
            <a:r>
              <a:rPr lang="en-US" altLang="en-US">
                <a:latin typeface="Arial" pitchFamily="34" charset="0"/>
                <a:ea typeface="Arial" pitchFamily="34" charset="0"/>
              </a:rPr>
              <a:t>Plot of $\log (-S_{\rm int}(N_{\rm F},\tau ))$ as a function of $\tau$ for $N_{\rm F}=3$ (left), $N_{\rm F}=4$ (center), and $N_{\rm F}=5$ (right) for (5.5) (red curves with triangle points). For the intermediate region of $\tau$, the curve is approximated by $-(2\pi /N_{\rm F})\tau +C(N_{\rm F})$ (blue curves).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33. </a:t>
            </a:r>
            <a:r>
              <a:rPr lang="en-US" altLang="en-US">
                <a:latin typeface="Arial" pitchFamily="34" charset="0"/>
                <a:ea typeface="Arial" pitchFamily="34" charset="0"/>
              </a:rPr>
              <a:t>The constant $\exp [C(N_{\rm F})]$ as a function of $N_{\rm F}$ for $N_{\rm F} = 3,4,5,6,7$ (blue points). It is well approximated by $4/N_{\rm F}$ (red curve).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34. </a:t>
            </a:r>
            <a:r>
              <a:rPr lang="en-US" altLang="en-US">
                <a:latin typeface="Arial" pitchFamily="34" charset="0"/>
                <a:ea typeface="Arial" pitchFamily="34" charset="0"/>
              </a:rPr>
              <a:t>Energy density $s(x^{1})$ (left) and topological charge density $q(x^{1})$ (right) for the configuration of Eq. (5.14) for $\lambda _{1} =10^{2},\,\lambda _{2}=10^{2},\,N_{\rm 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35. </a:t>
            </a:r>
            <a:r>
              <a:rPr lang="en-US" altLang="en-US">
                <a:latin typeface="Arial" pitchFamily="34" charset="0"/>
                <a:ea typeface="Arial" pitchFamily="34" charset="0"/>
              </a:rPr>
              <a:t>Energy density $s(x^{1})$ (left) and topological charge density $q(x^{1})$ (right) for the configuration of Eq. (5.14) for $\lambda _{1} =10,\,\lambda _{2}=10,\,N_{\rm 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36. </a:t>
            </a:r>
            <a:r>
              <a:rPr lang="en-US" altLang="en-US">
                <a:latin typeface="Arial" pitchFamily="34" charset="0"/>
                <a:ea typeface="Arial" pitchFamily="34" charset="0"/>
              </a:rPr>
              <a:t>Energy density $s(x^{1})$ (left) and topological charge density $q(x^{1})$ (right) for the configuration of Eq. (5.14) for $\lambda _{1} =1,\,\lambda _{2}=1,\,N_{\rm 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37. </a:t>
            </a:r>
            <a:r>
              <a:rPr lang="en-US" altLang="en-US">
                <a:latin typeface="Arial" pitchFamily="34" charset="0"/>
                <a:ea typeface="Arial" pitchFamily="34" charset="0"/>
              </a:rPr>
              <a:t>The total energy of the charged bions as a function of $\tau =(N_{\rm F}/\pi )\log \lambda$ with $\lambda =\lambda _{1}=\lambda _{2}$ for $N_{\rm F}=4$ fixed.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37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Brane configuration for a wall.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T-dual picture for $N_{\rm F}=2, N_{\rm C}=1, k=1$.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Brane picture of the Seiberg dual for kinks, where the presence and absence of color branes is exchanged. Here we give an example of the duality between $Gr_{3,2}$ and $Gr_{3,1} \simeq {\mathbb C}P^2$. The horizontal and vertical directions are $x^1$ and $x^2$,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Brane configurations of fractional instantons in the ${\mathbb C}P^1$ model with the ${\mathbb Z}_2$ twisted boundary condition, corresponding to (a) $H_{0L}$, (b) $H_{0R}$, (c) $H_{0L}^* $, and (d) $H_{0R}^* $. The horizontal and vertical directions are $x^1$ and $x^2$, respectively. The instanton charges $Q$ are (a) $+1/2$, (b) $+1/2$, (c) $-1/2$, (d) $-1/2$,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Composite fractional instantons in the ${\mathbb C}P^2$ model. Keeping the center of mass position $\frac {3}{4\pi }\log \lambda _1$ fixed, (a) generic separated fractional instanton solution ($\lambda _1 \approx 1, \lambda _2 \gg 1$), (b) two fractional instantons touching and beginning to merge together ($\lambda _1\approx 1, \lambda _2\approx 1$), (c) compressed fractional instanton solution ($\lambda _1\approx 1, \lambda _2\to 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A ${\mathbb C}P^{2}$ instanton with the unit instanton charge.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Physical Society of Japan.This is an Open Access article distributed under the terms of the Creative Commons Attribution License (http://creativecommons.org/licenses/by/4.0/), which permits unrestricted 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BBF9E-0E67-4553-B878-E5A8E577543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8.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29.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0.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1.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2.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3.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4.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5.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6.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7.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38.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tep/ptv00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Brane configuration for $k$ vortices. As for separation of the two NS5-branes, $\Delta x^3$ corresponds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96013"/>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Fractional instantons for two adjacent flavors occupied by colors at the left vacuum in $Gr_{4,2}$,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46759"/>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Fractional instantons for two non-adjacent flavors occupied by colors at the left vacuum in $Gr_{4,2}$,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91532"/>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12. </a:t>
            </a:r>
            <a:r>
              <a:rPr lang="en-US" altLang="en-US" b="0"/>
              <a:t>BPS reconnection. The moduli space of the configuration after BPS reconnection is a boundary of the moduli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599003"/>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13. </a:t>
            </a:r>
            <a:r>
              <a:rPr lang="en-US" altLang="en-US" b="0"/>
              <a:t>Energy density $s({\textbf{x}})$ for the BPS instanton configuration of the Grassmann sigma model in Fig.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88550"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14. </a:t>
            </a:r>
            <a:r>
              <a:rPr lang="en-US" altLang="en-US" b="0"/>
              <a:t>A neutral bion in the ${\mathbb C}P^1$ model.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928687"/>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15. </a:t>
            </a:r>
            <a:r>
              <a:rPr lang="en-US" altLang="en-US" b="0"/>
              <a:t>Reducible neutral bions in the ${\mathbb C}P^{N_{\rm F}-1}$ model.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14919"/>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16. </a:t>
            </a:r>
            <a:r>
              <a:rPr lang="en-US" altLang="en-US" b="0"/>
              <a:t>Irreducible and composite neutral bions in the ${\mathbb C}P^2$ model. (a) Generic position, (b) compressed.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17479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17. </a:t>
            </a:r>
            <a:r>
              <a:rPr lang="en-US" altLang="en-US" b="0"/>
              <a:t>Fundamental procedures to create neutral bions. (a) Creation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95681"/>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18. </a:t>
            </a:r>
            <a:r>
              <a:rPr lang="en-US" altLang="en-US" b="0"/>
              <a:t>A reducible neutral bion for the Grassmann sigma models. This is a typical reducible bion in addition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52731"/>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19. </a:t>
            </a:r>
            <a:r>
              <a:rPr lang="en-US" altLang="en-US" b="0"/>
              <a:t>Annihilation of a compressed kink and a single anti-kink. (a) is the initial configuration of a compressed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2967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Vacuum configuration $(k=0)$.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6073"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20. </a:t>
            </a:r>
            <a:r>
              <a:rPr lang="en-US" altLang="en-US" b="0"/>
              <a:t>The upper left and lower left configurations, which are connected to each other by a smooth deformation,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77602"/>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21. </a:t>
            </a:r>
            <a:r>
              <a:rPr lang="en-US" altLang="en-US" b="0"/>
              <a:t>Neutral bions in $Gr_{4,2}$, labeled by indices (a) $(0,1)$, (b) $(0,2)$, (c) $(1,1)$, (d) $(1,2)$,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86727"/>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22. </a:t>
            </a:r>
            <a:r>
              <a:rPr lang="en-US" altLang="en-US" b="0"/>
              <a:t>Brane configuration calculated from the ansatz (5.5) for $\lambda _{1} =10^{-2}, \lambda _{2}=10^{-2},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1946"/>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23. </a:t>
            </a:r>
            <a:r>
              <a:rPr lang="en-US" altLang="en-US" b="0"/>
              <a:t>Solitons in $Gr_{4,2}$ labeled by (a) $(1,3)$, (b) $(2,3)$, (c) $(-1,1)$, (d) $(-1,2)$, and (e) $(-2,1)$,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11767"/>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24. </a:t>
            </a:r>
            <a:r>
              <a:rPr lang="en-US" altLang="en-US" b="0"/>
              <a:t>Neutral bions in $Gr_{4,2}$ for the left vacuum with non-adjacent flavors occupied by colors, labeled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23704"/>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25. </a:t>
            </a:r>
            <a:r>
              <a:rPr lang="en-US" altLang="en-US" b="0"/>
              <a:t>An irreducible neutral bion with an instanton charge larger than one in $Gr_{5,2}$.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36808"/>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26. </a:t>
            </a:r>
            <a:r>
              <a:rPr lang="en-US" altLang="en-US" b="0"/>
              <a:t>Non-BPS exact solutions of charged bions in the Grassmann sigma models. (a) Only one possible charged bion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77772"/>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27. </a:t>
            </a:r>
            <a:r>
              <a:rPr lang="en-US" altLang="en-US" b="0"/>
              <a:t>The brane configuration calculated from the ansatz (5.14) of the exact non-BPS solution of the charged bion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1946"/>
          </a:xfrm>
          <a:prstGeom prst="rect">
            <a:avLst/>
          </a:prstGeom>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28. </a:t>
            </a:r>
            <a:r>
              <a:rPr lang="en-US" altLang="en-US" b="0"/>
              <a:t>Energy density $s(x^{1})$ (left) and topological charge density $q(x^{1})$ (right) for the neutral bion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03477"/>
          </a:xfrm>
          <a:prstGeom prst="rect">
            <a:avLst/>
          </a:prstGeom>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29. </a:t>
            </a:r>
            <a:r>
              <a:rPr lang="en-US" altLang="en-US" b="0"/>
              <a:t>Energy density $s(x^{1})$ (left) and topological charge density $q(x^{1})$ (right) for the configuration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8490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T-dualized configurations for $k=1$: the $\rm D2'$-brane is assumed to be located at $x^1=x_{0}$.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06792"/>
          </a:xfrm>
          <a:prstGeom prst="rect">
            <a:avLst/>
          </a:prstGeom>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30. </a:t>
            </a:r>
            <a:r>
              <a:rPr lang="en-US" altLang="en-US" b="0"/>
              <a:t>Energy density $s(x^{1})$ (left) and topological charge density $q(x^{1})$ (right) for the configuration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80260"/>
          </a:xfrm>
          <a:prstGeom prst="rect">
            <a:avLst/>
          </a:prstGeom>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31. </a:t>
            </a:r>
            <a:r>
              <a:rPr lang="en-US" altLang="en-US" b="0"/>
              <a:t>The total energy as a function of $\tau =-(N_{\rm F}/\pi )\log \lambda$ with $\lambda =\lambda _{1}=\lambda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6589"/>
          </a:xfrm>
          <a:prstGeom prst="rect">
            <a:avLst/>
          </a:prstGeom>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32. </a:t>
            </a:r>
            <a:r>
              <a:rPr lang="en-US" altLang="en-US" b="0"/>
              <a:t>Plot of $\log (-S_{\rm int}(N_{\rm F},\tau ))$ as a function of $\tau$ for $N_{\rm F}=3$ (left), $N_{\rm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365170"/>
          </a:xfrm>
          <a:prstGeom prst="rect">
            <a:avLst/>
          </a:prstGeom>
        </p:spPr>
      </p:pic>
    </p:spTree>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33. </a:t>
            </a:r>
            <a:r>
              <a:rPr lang="en-US" altLang="en-US" b="0"/>
              <a:t>The constant $\exp [C(N_{\rm F})]$ as a function of $N_{\rm F}$ for $N_{\rm F} = 3,4,5,6,7$ (blue points). 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800" cy="4457700"/>
          </a:xfrm>
          <a:prstGeom prst="rect">
            <a:avLst/>
          </a:prstGeom>
        </p:spPr>
      </p:pic>
    </p:spTree>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34. </a:t>
            </a:r>
            <a:r>
              <a:rPr lang="en-US" altLang="en-US" b="0"/>
              <a:t>Energy density $s(x^{1})$ (left) and topological charge density $q(x^{1})$ (right) for the configuration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89547"/>
          </a:xfrm>
          <a:prstGeom prst="rect">
            <a:avLst/>
          </a:prstGeom>
        </p:spPr>
      </p:pic>
    </p:spTree>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35. </a:t>
            </a:r>
            <a:r>
              <a:rPr lang="en-US" altLang="en-US" b="0"/>
              <a:t>Energy density $s(x^{1})$ (left) and topological charge density $q(x^{1})$ (right) for the configuration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08120"/>
          </a:xfrm>
          <a:prstGeom prst="rect">
            <a:avLst/>
          </a:prstGeom>
        </p:spPr>
      </p:pic>
    </p:spTree>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36. </a:t>
            </a:r>
            <a:r>
              <a:rPr lang="en-US" altLang="en-US" b="0"/>
              <a:t>Energy density $s(x^{1})$ (left) and topological charge density $q(x^{1})$ (right) for the configuration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98834"/>
          </a:xfrm>
          <a:prstGeom prst="rect">
            <a:avLst/>
          </a:prstGeom>
        </p:spPr>
      </p:pic>
    </p:spTree>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37. </a:t>
            </a:r>
            <a:r>
              <a:rPr lang="en-US" altLang="en-US" b="0"/>
              <a:t>The total energy of the charged bions as a function of $\tau =(N_{\rm F}/\pi )\log \lambda$ with $\lambda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123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Brane configuration for a wall.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84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T-dual picture for $N_{\rm F}=2, N_{\rm C}=1, k=1$.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1707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Brane picture of the Seiberg dual for kinks, where the presence and absence of color branes is exchanged.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93333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Brane configurations of fractional instantons in the ${\mathbb C}P^1$ model with the ${\mathbb Z}_2$ twisted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755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Composite fractional instantons in the ${\mathbb C}P^2$ model. Keeping the center of mass position $\frac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87296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2015, Issue 3, March 2015, 033B02, </a:t>
            </a:r>
            <a:r>
              <a:rPr lang="en-US" altLang="en-US" sz="1000">
                <a:solidFill>
                  <a:srgbClr val="333333"/>
                </a:solidFill>
                <a:hlinkClick r:id="rId3"/>
              </a:rPr>
              <a:t>https://doi.org/10.1093/ptep/ptv009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A ${\mathbb C}P^{2}$ instanton with the unit instanton charge.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0430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111</Paragraphs>
  <Slides>37</Slides>
  <Notes>37</Notes>
  <TotalTime>3343</TotalTime>
  <HiddenSlides>0</HiddenSlides>
  <MMClips>0</MMClips>
  <ScaleCrop>0</ScaleCrop>
  <HeadingPairs>
    <vt:vector baseType="variant" size="4">
      <vt:variant>
        <vt:lpstr>Theme</vt:lpstr>
      </vt:variant>
      <vt:variant>
        <vt:i4>1</vt:i4>
      </vt:variant>
      <vt:variant>
        <vt:lpstr>Slide Titles</vt:lpstr>
      </vt:variant>
      <vt:variant>
        <vt:i4>37</vt:i4>
      </vt:variant>
    </vt:vector>
  </HeadingPairs>
  <TitlesOfParts>
    <vt:vector baseType="lpstr" size="38">
      <vt:lpstr>13_Office Theme</vt:lpstr>
      <vt:lpstr>Fig. 1. Brane configuration for $k$ vortices. As for separation of the two NS5-branes, $\Delta x^3$ corresponds to ...</vt:lpstr>
      <vt:lpstr>Fig. 2. Vacuum configuration $(k=0)$.
</vt:lpstr>
      <vt:lpstr>Fig. 3. T-dualized configurations for $k=1$: the $\rm D2'$-brane is assumed to be located at $x^1=x_{0}$.
</vt:lpstr>
      <vt:lpstr>Fig. 4. Brane configuration for a wall.
</vt:lpstr>
      <vt:lpstr>Fig. 5. T-dual picture for $N_{\rm F}=2, N_{\rm C}=1, k=1$.
</vt:lpstr>
      <vt:lpstr>Fig. 6. Brane picture of the Seiberg dual for kinks, where the presence and absence of color branes is exchanged. ...</vt:lpstr>
      <vt:lpstr>Fig. 7. Brane configurations of fractional instantons in the ${\mathbb C}P^1$ model with the ${\mathbb Z}_2$ twisted ...</vt:lpstr>
      <vt:lpstr>Fig. 8. Composite fractional instantons in the ${\mathbb C}P^2$ model. Keeping the center of mass position $\frac ...</vt:lpstr>
      <vt:lpstr>Fig. 9. A ${\mathbb C}P^{2}$ instanton with the unit instanton charge.
</vt:lpstr>
      <vt:lpstr>Fig. 10. Fractional instantons for two adjacent flavors occupied by colors at the left vacuum in $Gr_{4,2}$, labeled ...</vt:lpstr>
      <vt:lpstr>Fig. 11. Fractional instantons for two non-adjacent flavors occupied by colors at the left vacuum in $Gr_{4,2}$, ...</vt:lpstr>
      <vt:lpstr>Fig. 12. BPS reconnection. The moduli space of the configuration after BPS reconnection is a boundary of the moduli ...</vt:lpstr>
      <vt:lpstr>Fig. 13. Energy density $s({\textbf{x}})$ for the BPS instanton configuration of the Grassmann sigma model in Fig. ...</vt:lpstr>
      <vt:lpstr>Fig. 14. A neutral bion in the ${\mathbb C}P^1$ model.
</vt:lpstr>
      <vt:lpstr>Fig. 15. Reducible neutral bions in the ${\mathbb C}P^{N_{\rm F}-1}$ model.
</vt:lpstr>
      <vt:lpstr>Fig. 16. Irreducible and composite neutral bions in the ${\mathbb C}P^2$ model. (a) Generic position, (b) compressed.
</vt:lpstr>
      <vt:lpstr>Fig. 17. Fundamental procedures to create neutral bions. (a) Creation of a ...</vt:lpstr>
      <vt:lpstr>Fig. 18. A reducible neutral bion for the Grassmann sigma models. This is a typical reducible bion in addition to the ...</vt:lpstr>
      <vt:lpstr>Fig. 19. Annihilation of a compressed kink and a single anti-kink. (a) is the initial configuration of a compressed ...</vt:lpstr>
      <vt:lpstr>Fig. 20. The upper left and lower left configurations, which are connected to each other by a smooth deformation, ...</vt:lpstr>
      <vt:lpstr>Fig. 21. Neutral bions in $Gr_{4,2}$, labeled by indices (a) $(0,1)$, (b) $(0,2)$, (c) $(1,1)$, (d) $(1,2)$, (e) ...</vt:lpstr>
      <vt:lpstr>Fig. 22. Brane configuration calculated from the ansatz (5.5) for $\lambda _{1} =10^{-2}, \lambda _{2}=10^{-2}, ...</vt:lpstr>
      <vt:lpstr>Fig. 23. Solitons in $Gr_{4,2}$ labeled by (a) $(1,3)$, (b) $(2,3)$, (c) $(-1,1)$, (d) $(-1,2)$, and (e) $(-2,1)$, are ...</vt:lpstr>
      <vt:lpstr>Fig. 24. Neutral bions in $Gr_{4,2}$ for the left vacuum with non-adjacent flavors occupied by colors, labeled by ...</vt:lpstr>
      <vt:lpstr>Fig. 25. An irreducible neutral bion with an instanton charge larger than one in $Gr_{5,2}$.
</vt:lpstr>
      <vt:lpstr>Fig. 26. Non-BPS exact solutions of charged bions in the Grassmann sigma models. (a) Only one possible charged bion in ...</vt:lpstr>
      <vt:lpstr>Fig. 27. The brane configuration calculated from the ansatz (5.14) of the exact non-BPS solution of the charged bion ...</vt:lpstr>
      <vt:lpstr>Fig. 28. Energy density $s(x^{1})$ (left) and topological charge density $q(x^{1})$ (right) for the neutral bion ...</vt:lpstr>
      <vt:lpstr>Fig. 29. Energy density $s(x^{1})$ (left) and topological charge density $q(x^{1})$ (right) for the configuration of ...</vt:lpstr>
      <vt:lpstr>Fig. 30. Energy density $s(x^{1})$ (left) and topological charge density $q(x^{1})$ (right) for the configuration of ...</vt:lpstr>
      <vt:lpstr>Fig. 31. The total energy as a function of $\tau =-(N_{\rm F}/\pi )\log \lambda$ with $\lambda =\lambda _{1}=\lambda ...</vt:lpstr>
      <vt:lpstr>Fig. 32. Plot of $\log (-S_{\rm int}(N_{\rm F},\tau ))$ as a function of $\tau$ for $N_{\rm F}=3$ (left), $N_{\rm ...</vt:lpstr>
      <vt:lpstr>Fig. 33. The constant $\exp [C(N_{\rm F})]$ as a function of $N_{\rm F}$ for $N_{\rm F} = 3,4,5,6,7$ (blue points). It ...</vt:lpstr>
      <vt:lpstr>Fig. 34. Energy density $s(x^{1})$ (left) and topological charge density $q(x^{1})$ (right) for the configuration of ...</vt:lpstr>
      <vt:lpstr>Fig. 35. Energy density $s(x^{1})$ (left) and topological charge density $q(x^{1})$ (right) for the configuration of ...</vt:lpstr>
      <vt:lpstr>Fig. 36. Energy density $s(x^{1})$ (left) and topological charge density $q(x^{1})$ (right) for the configuration of ...</vt:lpstr>
      <vt:lpstr>Fig. 37. The total energy of the charged bions as a function of $\tau =(N_{\rm F}/\pi )\log \lambda$ with $\lambda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2024-04-26T04:31:55Z</dcterms:modified>
</cp:coreProperties>
</file>