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D442D-092A-4D25-B7D5-4234F5F104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7A929D-562C-4834-BE73-3958B7B226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the distribution area of the Iberian sardine stock. Limits of the ICES Subdivisions covered by the stock (VIIIc and IXa) are shown together with the main spawning locations (shaded areas). The dots indicate the position of the local environmental variables (SST, AT, wind strength, and the northerly and westerly components of wind direction) used in this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AA8D89-C39D-421E-8947-7AD56B7B01A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Fitted trends superimposed in the (a) recruitment (log-transformed number of individuals) and (b) SSB (t) series for the Iberian sardine stock.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AA8D89-C39D-421E-8947-7AD56B7B01A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Cycles in detrended (a) recruitment (log-transformed number of individuals) and (b) SSB (t) series for the Iberian sardine stock.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AA8D89-C39D-421E-8947-7AD56B7B01A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Final GAMs of recruitment (log-transformed number of individuals) in relation to environmental variables (lag 0): (a) smoothers for significant effects of wind strength (W40_10, in m s−1) and SST (SST40_10, °C) measured in winter at location 40°N 10°W and average annual number of sunspots (avspots), and (b) autocorrelograms (AC and PAC) showing that significant AC (time-lag 4) is present in the residuals.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AA8D89-C39D-421E-8947-7AD56B7B01A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Final GAMs of recruitment (log-transformed number of individuals) in relation to environmental variables (lag 1): (a) smoothers for significant effects of average annual number of sunspots (avspots), NAOAutumn (averaged over September–November), and the upwelling index (lw_43_11, in m3s−1 km−1) measured at location 43°N 11°W, and (b) autocorrelograms (AC and PAC) showing no significant AC in the residuals.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AA8D89-C39D-421E-8947-7AD56B7B01A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ARMA decomposition of the recruitment series (log-transformed) into (a) trend, and (b) noise (residuals) components by fitting an ARMA (4,0) model. The autocorrelograms for (c) AC and (d) PAC show that the residuals of this model are free of 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AA8D89-C39D-421E-8947-7AD56B7B01A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esjms/fsr1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esjms/fsr1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esjms/fsr18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esjms/fsr18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esjms/fsr18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cesjms/fsr18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5, July 2012, Pages 739–750, </a:t>
            </a:r>
            <a:r>
              <a:rPr lang="en-US" altLang="en-US" sz="1000">
                <a:solidFill>
                  <a:srgbClr val="333333"/>
                </a:solidFill>
                <a:hlinkClick r:id="rId3"/>
              </a:rPr>
              <a:t>https://doi.org/10.1093/icesjms/fsr186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the distribution area of the Iberian sardine stock. Limits of the ICES Subdivisions covered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5, July 2012, Pages 739–750, </a:t>
            </a:r>
            <a:r>
              <a:rPr lang="en-US" altLang="en-US" sz="1000">
                <a:solidFill>
                  <a:srgbClr val="333333"/>
                </a:solidFill>
                <a:hlinkClick r:id="rId3"/>
              </a:rPr>
              <a:t>https://doi.org/10.1093/icesjms/fsr186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Fitted trends superimposed in the (a) recruitment (log-transformed number of individuals) and (b) SSB (t)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199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5, July 2012, Pages 739–750, </a:t>
            </a:r>
            <a:r>
              <a:rPr lang="en-US" altLang="en-US" sz="1000">
                <a:solidFill>
                  <a:srgbClr val="333333"/>
                </a:solidFill>
                <a:hlinkClick r:id="rId3"/>
              </a:rPr>
              <a:t>https://doi.org/10.1093/icesjms/fsr186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Cycles in detrended (a) recruitment (log-transformed number of individuals) and (b) SSB (t) series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29976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5, July 2012, Pages 739–750, </a:t>
            </a:r>
            <a:r>
              <a:rPr lang="en-US" altLang="en-US" sz="1000">
                <a:solidFill>
                  <a:srgbClr val="333333"/>
                </a:solidFill>
                <a:hlinkClick r:id="rId3"/>
              </a:rPr>
              <a:t>https://doi.org/10.1093/icesjms/fsr186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Final GAMs of recruitment (log-transformed number of individuals) in relation to environmental variables (lag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5, July 2012, Pages 739–750, </a:t>
            </a:r>
            <a:r>
              <a:rPr lang="en-US" altLang="en-US" sz="1000">
                <a:solidFill>
                  <a:srgbClr val="333333"/>
                </a:solidFill>
                <a:hlinkClick r:id="rId3"/>
              </a:rPr>
              <a:t>https://doi.org/10.1093/icesjms/fsr186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Final GAMs of recruitment (log-transformed number of individuals) in relation to environmental variables (lag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779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5, July 2012, Pages 739–750, </a:t>
            </a:r>
            <a:r>
              <a:rPr lang="en-US" altLang="en-US" sz="1000">
                <a:solidFill>
                  <a:srgbClr val="333333"/>
                </a:solidFill>
                <a:hlinkClick r:id="rId3"/>
              </a:rPr>
              <a:t>https://doi.org/10.1093/icesjms/fsr186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ARMA decomposition of the recruitment series (log-transformed) into (a) trend, and (b) noise (residuals)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949700" y="1371600"/>
            <a:ext cx="125626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Map of the distribution area of the Iberian sardine stock. Limits of the ICES Subdivisions covered by the ...</vt:lpstr>
      <vt:lpstr>Figure 2. Fitted trends superimposed in the (a) recruitment (log-transformed number of individuals) and (b) SSB (t) ...</vt:lpstr>
      <vt:lpstr>Figure 3. Cycles in detrended (a) recruitment (log-transformed number of individuals) and (b) SSB (t) series for the ...</vt:lpstr>
      <vt:lpstr>Figure 4. Final GAMs of recruitment (log-transformed number of individuals) in relation to environmental variables (lag ...</vt:lpstr>
      <vt:lpstr>Figure 5. Final GAMs of recruitment (log-transformed number of individuals) in relation to environmental variables (lag ...</vt:lpstr>
      <vt:lpstr>Figure 6. ARMA decomposition of the recruitment series (log-transformed) into (a) trend, and (b) noise (residuals)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2024-04-26T10:45:21Z</dcterms:modified>
</cp:coreProperties>
</file>