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F215B2-61DA-4593-AB81-42F506B441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E9DF9B-BD24-4F6B-BE5A-8BB4BA8996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Kaplan-Meier survival curves from symptom onset according to clinical subtypes. (A) Interval from disease onset to death in PSP and MSA (years). Log Rank (Mantel-Cox) df = 1, P = 0.5. PSP, green doted line; MSA, blue dotted line. (B) Interval from disease onset to death in PSP subtypes (years). Log Rank (Mantel-Cox), df = 2, P = 0.000. RS, green doted line; PSP-P, blue dotted line; Unclassified, Yellow dotted line. (C) Interval from disease onset to death in MSA subtype (years). Log Rank (Mantel-Cox), df = 1, P = 0.037. Early autonomic dysfunction, green dotted line; No early autonomic dysfunction, blue dotted line. (D) Interval from disease onset to death in PSP subtype (years) according to the age of symptom onset. Log Rank (Mantel-Cox), df = 2, P = 0.011 70-years-old, yellow dotted line. (E) Interval from disease onset to death in MSA subtype (years) according to the age of symptom onset. Log Rank (Mantel-Cox), df = 2, P = 0.000. Less than 50-years-old, blue dotted line; 50- to 59.9-years-old, green dotted line; &gt;60-years-old, yellow dotted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8CBE7-FF86-4D99-81D5-3AA00F3FA4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Number of clinical milestones per patient prior to death according to diagnosis.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8CBE7-FF86-4D99-81D5-3AA00F3FA4F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Comparison between PSP and MSA of interval from disease onset to reaching clinical milestones. (A) Interval in years from disease onset to the first clinical milestone reached. Log Rank (Mantel-Cox), df = 1, P = 0.004. PSP, green dotted line; MSA, blue dotted line. (B) Interval in years from disease onset to developing frequent falls. Log Rank (Mantel-Cox), df = 1, P = 0.003. PSP, green dotted line, MSA, blue dotted line. (C) Interval in years from disease onset to developing significant cognitive impairment. Log Rank (Mantel-Cox), df = 1, P = 0.07. PSP, green dotted line MSA, blue dotted line. (D) Interval in years from disease onset to developing significant dysphagia. Log Rank (Mantel-Cox), df = 1, P = 0.29. PSP, green dotted line; MSA, blue dotted line. (E) Interval in years from disease onset to developing wheelchair dependence. Log Rank (Mantel-Cox), df = 1, P = 0.95. PSP, green dotted line; MSA, blue dotted line. (F) Interval in years from disease onset to developing unintelligible speech. Log Rank (Mantel-Cox), df = 1, P = 0.28. PSP, green dotted line; MSA, blue dotted line. (G) Interval in years from disease onset to requiring urinary catheterization. Log Rank (Mantel-Cox), df = 1, P = 0.79. PSP, green dotted line; MSA, blue dotted line. (H) Interval in years from disease onset to requiring residential care. Log Rank (Mantel-Cox), df = 1, P = 0.23. PSP, green dotted line, MSA, blue dotted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8CBE7-FF86-4D99-81D5-3AA00F3FA4F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Comparison between PSP and MSA of interval from disease onset to reaching clinical milestones. (A) Interval in years from disease onset to the first clinical milestone reached. Log Rank (Mantel-Cox), df = 1, P = 0.004. PSP, green dotted line; MSA, blue dotted line. (B) Interval in years from disease onset to developing frequent falls. Log Rank (Mantel-Cox), df = 1, P = 0.003. PSP, green dotted line, MSA, blue dotted line. (C) Interval in years from disease onset to developing significant cognitive impairment. Log Rank (Mantel-Cox), df = 1, P = 0.07. PSP, green dotted line MSA, blue dotted line. (D) Interval in years from disease onset to developing significant dysphagia. Log Rank (Mantel-Cox), df = 1, P = 0.29. PSP, green dotted line; MSA, blue dotted line. (E) Interval in years from disease onset to developing wheelchair dependence. Log Rank (Mantel-Cox), df = 1, P = 0.95. PSP, green dotted line; MSA, blue dotted line. (F) Interval in years from disease onset to developing unintelligible speech. Log Rank (Mantel-Cox), df = 1, P = 0.28. PSP, green dotted line; MSA, blue dotted line. (G) Interval in years from disease onset to requiring urinary catheterization. Log Rank (Mantel-Cox), df = 1, P = 0.79. PSP, green dotted line; MSA, blue dotted line. (H) Interval in years from disease onset to requiring residential care. Log Rank (Mantel-Cox), df = 1, P = 0.23. PSP, green dotted line, MSA, blue dotted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8CBE7-FF86-4D99-81D5-3AA00F3FA4F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Milestones of disease advancement and total disease course. The grey rectangles represent disease duration, commencing with the time point of first symptoms. The vertical lines denote time of clinical diagnosis of a parkinsonian or cerebellar syndrome (Dx) and time of documentation of milestones of disease advancement (Residential care, R; Cognitive disability, C; Dysarthria/dysphagia, D; Frequent falls, F; Wheelchair dependant, W; Urinary catheter, U). Error bars for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8CBE7-FF86-4D99-81D5-3AA00F3FA4F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0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0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0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065"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1362–1372, </a:t>
            </a:r>
            <a:r>
              <a:rPr lang="en-US" altLang="en-US" sz="1000">
                <a:solidFill>
                  <a:srgbClr val="333333"/>
                </a:solidFill>
                <a:hlinkClick r:id="rId3"/>
              </a:rPr>
              <a:t>https://doi.org/10.1093/brain/awn065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Kaplan-Meier survival curves from symptom onset according to clinical subtypes. (A) Interval from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05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1362–1372, </a:t>
            </a:r>
            <a:r>
              <a:rPr lang="en-US" altLang="en-US" sz="1000">
                <a:solidFill>
                  <a:srgbClr val="333333"/>
                </a:solidFill>
                <a:hlinkClick r:id="rId3"/>
              </a:rPr>
              <a:t>https://doi.org/10.1093/brain/awn065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Number of clinical milestones per patient prior to death according to diagnosis.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69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1362–1372, </a:t>
            </a:r>
            <a:r>
              <a:rPr lang="en-US" altLang="en-US" sz="1000">
                <a:solidFill>
                  <a:srgbClr val="333333"/>
                </a:solidFill>
                <a:hlinkClick r:id="rId3"/>
              </a:rPr>
              <a:t>https://doi.org/10.1093/brain/awn065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Comparison between PSP and MSA of interval from disease onset to reaching clinical milestones. (A) Interval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779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1362–1372, </a:t>
            </a:r>
            <a:r>
              <a:rPr lang="en-US" altLang="en-US" sz="1000">
                <a:solidFill>
                  <a:srgbClr val="333333"/>
                </a:solidFill>
                <a:hlinkClick r:id="rId3"/>
              </a:rPr>
              <a:t>https://doi.org/10.1093/brain/awn065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Comparison between PSP and MSA of interval from disease onset to reaching clinical milestones. (A) Interval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368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1362–1372, </a:t>
            </a:r>
            <a:r>
              <a:rPr lang="en-US" altLang="en-US" sz="1000">
                <a:solidFill>
                  <a:srgbClr val="333333"/>
                </a:solidFill>
                <a:hlinkClick r:id="rId3"/>
              </a:rPr>
              <a:t>https://doi.org/10.1093/brain/awn065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Milestones of disease advancement and total disease course. The grey rectangles represent disease duration,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304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Kaplan-Meier survival curves from symptom onset according to clinical subtypes. (A) Interval from disease ...</vt:lpstr>
      <vt:lpstr>Fig. 2 Number of clinical milestones per patient prior to death according to diagnosis.
</vt:lpstr>
      <vt:lpstr>Fig. 3 Comparison between PSP and MSA of interval from disease onset to reaching clinical milestones. (A) Interval ...</vt:lpstr>
      <vt:lpstr>Fig. 3 Comparison between PSP and MSA of interval from disease onset to reaching clinical milestones. (A) Interval ...</vt:lpstr>
      <vt:lpstr>Fig. 4 Milestones of disease advancement and total disease course. The grey rectangles represent disease duration,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2024-04-26T21:37:49Z</dcterms:modified>
</cp:coreProperties>
</file>