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F5BAE-655C-4A94-8776-1A2BB48866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FCBFC-F2AA-45B9-B9F9-7962C3E362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CD4+ cell counts (A), CD4+ naive cell counts (B), and CD4+ memory cell counts (C) by baseline CD4+ stratum and study week for patients who underwent comprehensive immunological assessments by advanced flow cytometry. The shaded band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CD8+ cell counts by baseline CD4+ stratum over time for patients who underwent comprehensive immunological assessments by advanced flow cytometry.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activated CD8+ cell counts (CD8+/CD38+/HLA-DR+) percentages (A) and absolute counts (B) by baseline CD4+ stratum over time for patients who underwent comprehensive immunological assessments by advanced flow cytometry.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for natural killer cell (CD3/CD56+ and CD16+) counts (A) and B cell (CD3/CD19+) counts (B) by baseline CD4+ stratum over time for patients who underwent comprehensive immunological assessments by advanced flow cytometry.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CD4+ naive-memory cell ratios by baseline CD4+ stratum and study week for patients who underwent comprehensive immunological assessments by advanced flow cytometry and HIV-negative control subjects (from AIDS Clinical Trials Group [ACTG] protocol A5113) [33]. The y-axis reflects the absolute count for both CD4+ naive and memory cells. CD4+ naive-memory cell ratios are shown above the bars at each time point, and the interquartile ranges are shown above, in parentheses. Results for HIV-negative control subjects from ACTG protocol A5113 are shown to the right of the week 144 bars, for comparison. After controlling for baseline HIV RNA level, the CD4+ naive-memory cell ratio for stratum 1 was significantly different from stratum 3 (weeks 0 and 24), stratum 4 (weeks 0, 24, 48, and 96), and stratum 5 (weeks 0, 24, and 48), and the stratum 2 CD4+ naive-memory ratio was significantly different from stratum 4 (weeks 24 and 96) and stratum 5 (weeks 0, 24, and 48).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CD4+ :CD8+ cell ratios by baseline CD4+ stratum over time for patients who underwent comprehensive immunological assessments by advanced flow cytometry and for HIV-negative control subjects (from AIDS Clinical Trials Group [ACTG] protocol A5113) [33]. The y-axis reflects the absolute count for both CD4+ and CD8+ cells. Median CD4+ :CD8+ cell ratios are shown above the box plot at each time point, and interquartile ranges are above in parentheses. Results for HIV-negative control subjects from ACTG protocol A5113 are shown to the right of the week 144 bars,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Baseline characteristics of patients with additional flow cytometry assessment, by baseline CD4+ stratum.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CD4+ and DCD4+ cell counts by baseline CD4+ stratum and study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CD4+ cell count from baseline in percentiles (10th, 25th, 50th, 75th, and 90th) for all AIDS Clinical Trials Group (ACTG) protocol 384 patients (). np978 This plot is based on HIV-positive antiretroviral therapy-naive patients after initiating HAART in ACTG protocol 384 with a median (interquartile range) baseline CD4+ cell count of 279 (98-444) cells/mm3. *At weeks 16 and 24, the ΔCD4+ cell count was positively associated with the baseline CD4+ cell count. The median ΔCD4+ cell count was µ47 and 39 cells greater for patients with a baseline CD4+ cell count of &gt;500 cells/mm3 versus ⩽50 cells/mm3 at weeks 16 and 24, respectively. **There might be a lack of precision after week 96 because of dropouts and limited follow-up in ACTG protocol 384.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patients with a CD4+ cell count increase ⩾100 cells/mm3 by baseline CD4+ stratum and study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(interquartile range) activated CD4+ cell counts (CD4+/CD38+/HLA-DR+) for patients who underwent comprehensive immunological assessments by advanced flow cytometry. Percentages (A) and absolute counts (B) by baseline CD4+ stratum over time are shown. The shaded area reflects the lowest and highest interquartiles of the 2 age groups of HIV-negative control subjects (from AIDS Clinical Trials Group protocol A5113) [33].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E9869-C068-497E-9214-91C4B3837042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86/5958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Median (interquartile range) CD4</a:t>
            </a:r>
            <a:r>
              <a:rPr lang="en-US" altLang="en-US" b="0" baseline="30000"/>
              <a:t>+</a:t>
            </a:r>
            <a:r>
              <a:rPr lang="en-US" altLang="en-US" b="0"/>
              <a:t> cell counts (A), CD4</a:t>
            </a:r>
            <a:r>
              <a:rPr lang="en-US" altLang="en-US" b="0" baseline="30000"/>
              <a:t>+</a:t>
            </a:r>
            <a:r>
              <a:rPr lang="en-US" altLang="en-US" b="0"/>
              <a:t> naive cell counts (B),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305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Median (interquartile range) CD8</a:t>
            </a:r>
            <a:r>
              <a:rPr lang="en-US" altLang="en-US" b="0" baseline="30000"/>
              <a:t>+</a:t>
            </a:r>
            <a:r>
              <a:rPr lang="en-US" altLang="en-US" b="0"/>
              <a:t> cell counts by baseline CD4</a:t>
            </a:r>
            <a:r>
              <a:rPr lang="en-US" altLang="en-US" b="0" baseline="30000"/>
              <a:t>+</a:t>
            </a:r>
            <a:r>
              <a:rPr lang="en-US" altLang="en-US" b="0"/>
              <a:t> stratum over time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17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Median (interquartile range) activated CD8</a:t>
            </a:r>
            <a:r>
              <a:rPr lang="en-US" altLang="en-US" b="0" baseline="30000"/>
              <a:t>+</a:t>
            </a:r>
            <a:r>
              <a:rPr lang="en-US" altLang="en-US" b="0"/>
              <a:t> cell counts (CD8</a:t>
            </a:r>
            <a:r>
              <a:rPr lang="en-US" altLang="en-US" b="0" baseline="30000"/>
              <a:t>+</a:t>
            </a:r>
            <a:r>
              <a:rPr lang="en-US" altLang="en-US" b="0"/>
              <a:t>/CD38+/HLA-DR+)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54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Median (interquartile range) for natural killer cell (CD3/CD56+ and CD16+) counts (A) and B cell (CD3/CD19+)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40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Median (interquartile range) CD4</a:t>
            </a:r>
            <a:r>
              <a:rPr lang="en-US" altLang="en-US" b="0" baseline="30000"/>
              <a:t>+</a:t>
            </a:r>
            <a:r>
              <a:rPr lang="en-US" altLang="en-US" b="0"/>
              <a:t> naive-memory cell ratios by baseline CD4</a:t>
            </a:r>
            <a:r>
              <a:rPr lang="en-US" altLang="en-US" b="0" baseline="30000"/>
              <a:t>+</a:t>
            </a:r>
            <a:r>
              <a:rPr lang="en-US" altLang="en-US" b="0"/>
              <a:t> stratum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10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Median (interquartile range) CD4</a:t>
            </a:r>
            <a:r>
              <a:rPr lang="en-US" altLang="en-US" b="0" baseline="30000"/>
              <a:t>+</a:t>
            </a:r>
            <a:r>
              <a:rPr lang="en-US" altLang="en-US" b="0"/>
              <a:t> :CD8</a:t>
            </a:r>
            <a:r>
              <a:rPr lang="en-US" altLang="en-US" b="0" baseline="30000"/>
              <a:t>+</a:t>
            </a:r>
            <a:r>
              <a:rPr lang="en-US" altLang="en-US" b="0"/>
              <a:t> cell ratios by baseline CD4</a:t>
            </a:r>
            <a:r>
              <a:rPr lang="en-US" altLang="en-US" b="0" baseline="30000"/>
              <a:t>+</a:t>
            </a:r>
            <a:r>
              <a:rPr lang="en-US" altLang="en-US" b="0"/>
              <a:t> stratum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864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Baseline characteristics of patients with additional flow cytometry assessment, by baseline CD4</a:t>
            </a:r>
            <a:r>
              <a:rPr lang="en-US" altLang="en-US" b="0" baseline="30000"/>
              <a:t>+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7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Median CD4</a:t>
            </a:r>
            <a:r>
              <a:rPr lang="en-US" altLang="en-US" b="0" baseline="30000"/>
              <a:t>+</a:t>
            </a:r>
            <a:r>
              <a:rPr lang="en-US" altLang="en-US" b="0"/>
              <a:t> and DCD4</a:t>
            </a:r>
            <a:r>
              <a:rPr lang="en-US" altLang="en-US" b="0" baseline="30000"/>
              <a:t>+</a:t>
            </a:r>
            <a:r>
              <a:rPr lang="en-US" altLang="en-US" b="0"/>
              <a:t> cell counts by baseline CD4</a:t>
            </a:r>
            <a:r>
              <a:rPr lang="en-US" altLang="en-US" b="0" baseline="30000"/>
              <a:t>+</a:t>
            </a:r>
            <a:r>
              <a:rPr lang="en-US" altLang="en-US" b="0"/>
              <a:t> stratum and study week.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54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Change in CD4</a:t>
            </a:r>
            <a:r>
              <a:rPr lang="en-US" altLang="en-US" b="0" baseline="30000"/>
              <a:t>+</a:t>
            </a:r>
            <a:r>
              <a:rPr lang="en-US" altLang="en-US" b="0"/>
              <a:t> cell count from baseline in percentiles (10th, 25th, 50th, 75th, and 90th) for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Percentage of patients with a CD4</a:t>
            </a:r>
            <a:r>
              <a:rPr lang="en-US" altLang="en-US" b="0" baseline="30000"/>
              <a:t>+</a:t>
            </a:r>
            <a:r>
              <a:rPr lang="en-US" altLang="en-US" b="0"/>
              <a:t> cell count increase ⩾100 cells/mm</a:t>
            </a:r>
            <a:r>
              <a:rPr lang="en-US" altLang="en-US" b="0" baseline="30000"/>
              <a:t>3</a:t>
            </a:r>
            <a:r>
              <a:rPr lang="en-US" altLang="en-US" b="0"/>
              <a:t> by baseline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11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3, 1 February 2009, Pages 350–361,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https://doi.org/10.1086/595888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Median (interquartile range) activated CD4</a:t>
            </a:r>
            <a:r>
              <a:rPr lang="en-US" altLang="en-US" b="0" baseline="30000"/>
              <a:t>+</a:t>
            </a:r>
            <a:r>
              <a:rPr lang="en-US" altLang="en-US" b="0"/>
              <a:t> cell counts (CD4</a:t>
            </a:r>
            <a:r>
              <a:rPr lang="en-US" altLang="en-US" b="0" baseline="30000"/>
              <a:t>+</a:t>
            </a:r>
            <a:r>
              <a:rPr lang="en-US" altLang="en-US" b="0"/>
              <a:t>/CD38+/HLA-DR+)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98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33</Paragraphs>
  <Slides>11</Slides>
  <Notes>11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13_Office Theme</vt:lpstr>
      <vt:lpstr>Figure 1 Median (interquartile range) CD4+ cell counts (A), CD4+ naive cell counts (B), and ...</vt:lpstr>
      <vt:lpstr>Figure 5 Median (interquartile range) for natural killer cell (CD3/CD56+ and CD16+) counts (A) and B cell (CD3/CD19+) ...</vt:lpstr>
      <vt:lpstr>Figure 6 Median (interquartile range) CD4+ naive-memory cell ratios by baseline CD4+ stratum and ...</vt:lpstr>
      <vt:lpstr>Figure 7 Median (interquartile range) CD4+ :CD8+ cell ratios by baseline CD4+ stratum ...</vt:lpstr>
      <vt:lpstr>Table 1 Baseline characteristics of patients with additional flow cytometry assessment, by baseline CD4+ ...</vt:lpstr>
      <vt:lpstr>Table 2 Median CD4+ and DCD4+ cell counts by baseline CD4+ stratum and study week.
</vt:lpstr>
      <vt:lpstr>Figure 8 Change in CD4+ cell count from baseline in percentiles (10th, 25th, 50th, 75th, and 90th) for all ...</vt:lpstr>
      <vt:lpstr>Table 3 Percentage of patients with a CD4+ cell count increase ⩾100 cells/mm3 by baseline ...</vt:lpstr>
      <vt:lpstr>Figure 2 Median (interquartile range) activated CD4+ cell counts (CD4+/CD38+/HLA-DR+) for ...</vt:lpstr>
      <vt:lpstr>Figure 3 Median (interquartile range) CD8+ cell counts by baseline CD4+ stratum over time for ...</vt:lpstr>
      <vt:lpstr>Figure 4 Median (interquartile range) activated CD8+ cell counts (CD8+/CD38+/HLA-DR+)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2024-04-26T04:34:41Z</dcterms:modified>
</cp:coreProperties>
</file>