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Lst>
  <p:sldSz cx="9144000" cy="6858000" type="screen4x3"/>
  <p:notesSz cx="6858000" cy="9144000"/>
  <p:custDataLst>
    <p:tags r:id="rId2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tags" Target="tags/tag1.xml" /><Relationship Id="rId24" Type="http://schemas.openxmlformats.org/officeDocument/2006/relationships/presProps" Target="presProps.xml" /><Relationship Id="rId25" Type="http://schemas.openxmlformats.org/officeDocument/2006/relationships/viewProps" Target="viewProps.xml" /><Relationship Id="rId26" Type="http://schemas.openxmlformats.org/officeDocument/2006/relationships/theme" Target="theme/theme1.xml" /><Relationship Id="rId27"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4E64C7-0EA7-46A0-B11A-0C572A8A471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8805CA-055E-4CBD-A755-9995F03B240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share of unsecured debt in total debt for firms in Compustat and in Capital IQ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A97CB0-4B89-4102-927F-76AC72DFB21F}"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A1 </a:t>
            </a:r>
            <a:r>
              <a:rPr lang="en-US" altLang="en-US">
                <a:latin typeface="Arial" pitchFamily="34" charset="0"/>
                <a:ea typeface="Arial" pitchFamily="34" charset="0"/>
              </a:rPr>
              <a:t>The share of unsecured debt in total debt for firms in Compustat and in Capital IQ (winsorized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A97CB0-4B89-4102-927F-76AC72DFB21F}"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A2 </a:t>
            </a:r>
            <a:r>
              <a:rPr lang="en-US" altLang="en-US">
                <a:latin typeface="Arial" pitchFamily="34" charset="0"/>
                <a:ea typeface="Arial" pitchFamily="34" charset="0"/>
              </a:rPr>
              <a:t>Secured and unsecured debt for Compustat (full sample, without 1% and 5% of largest firms) and Capital IQ (without 1% largest firms). All series are linearly detrended and are based on non-winsorized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A97CB0-4B89-4102-927F-76AC72DFB21F}"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A3 </a:t>
            </a:r>
            <a:r>
              <a:rPr lang="en-US" altLang="en-US">
                <a:latin typeface="Arial" pitchFamily="34" charset="0"/>
                <a:ea typeface="Arial" pitchFamily="34" charset="0"/>
              </a:rPr>
              <a:t>Impulse responses of output and debt to shocks to secured credit (top) and unsecured credit (bottom)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A97CB0-4B89-4102-927F-76AC72DFB21F}"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A4 </a:t>
            </a:r>
            <a:r>
              <a:rPr lang="en-US" altLang="en-US">
                <a:latin typeface="Arial" pitchFamily="34" charset="0"/>
                <a:ea typeface="Arial" pitchFamily="34" charset="0"/>
              </a:rPr>
              <a:t>Dynamics of credit, employment, consumption, and investment. The solid curves are U.S. data, the light solid curves are model dynamics if all shocks are active, the dashed curves are model dynamics with only sunspot shocks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A97CB0-4B89-4102-927F-76AC72DFB21F}"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A5 </a:t>
            </a:r>
            <a:r>
              <a:rPr lang="en-US" altLang="en-US">
                <a:latin typeface="Arial" pitchFamily="34" charset="0"/>
                <a:ea typeface="Arial" pitchFamily="34" charset="0"/>
              </a:rPr>
              <a:t>Decomposition of secured credit in the three shocks. The solid curve is the secured credit to capital ratio, and the dashed curves are model-generated dynamics if only one shock is active (first three graphs). In the bottom right graph, all three shocks are active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A97CB0-4B89-4102-927F-76AC72DFB21F}"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A6 </a:t>
            </a:r>
            <a:r>
              <a:rPr lang="en-US" altLang="en-US">
                <a:latin typeface="Arial" pitchFamily="34" charset="0"/>
                <a:ea typeface="Arial" pitchFamily="34" charset="0"/>
              </a:rPr>
              <a:t>Decomposition of unsecured credit in the three shocks. The solid curve is the unsecured credit to capital ratio, and the dashed curves are model-generated dynamics if only one shock is active (first three graphs). In the bottom right graph, all three shocks are active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A97CB0-4B89-4102-927F-76AC72DFB21F}"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A7 </a:t>
            </a:r>
            <a:r>
              <a:rPr lang="en-US" altLang="en-US">
                <a:latin typeface="Arial" pitchFamily="34" charset="0"/>
                <a:ea typeface="Arial" pitchFamily="34" charset="0"/>
              </a:rPr>
              <a:t> Lead–lag correlation between output Yˆt and the components of secured credit Xˆi,t+j , where i=1 is technology shocks, i=2 is collateral shocks, and i=3 is sunspot shocks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A97CB0-4B89-4102-927F-76AC72DFB21F}"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A8 </a:t>
            </a:r>
            <a:r>
              <a:rPr lang="en-US" altLang="en-US">
                <a:latin typeface="Arial" pitchFamily="34" charset="0"/>
                <a:ea typeface="Arial" pitchFamily="34" charset="0"/>
              </a:rPr>
              <a:t> Existence of the threshold γ1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A97CB0-4B89-4102-927F-76AC72DFB21F}"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A9 </a:t>
            </a:r>
            <a:r>
              <a:rPr lang="en-US" altLang="en-US">
                <a:latin typeface="Arial" pitchFamily="34" charset="0"/>
                <a:ea typeface="Arial" pitchFamily="34" charset="0"/>
              </a:rPr>
              <a:t> Lead–lag correlation between output Yˆt and the three shock components Yˆi,t+j for the model with autocorrelated firm-specific shocks, where i=1 is technology shocks, i=2 is collateral shocks, and i=3 is sunspot shocks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A97CB0-4B89-4102-927F-76AC72DFB21F}"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A10 </a:t>
            </a:r>
            <a:r>
              <a:rPr lang="en-US" altLang="en-US">
                <a:latin typeface="Arial" pitchFamily="34" charset="0"/>
                <a:ea typeface="Arial" pitchFamily="34" charset="0"/>
              </a:rPr>
              <a:t>Impulse responses to the three shocks in the model with autocorrelated firm-specific shocks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A97CB0-4B89-4102-927F-76AC72DFB21F}"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Unsecured and secured debt for Compustat firms, and GDP multiplied by factor four (annual linearly detrended series, 1981–2012). Quarters with recessions as determined by the National Bureau of Economic Research (NBER) are in grey bars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A97CB0-4B89-4102-927F-76AC72DFB21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Correlations between GDP yt and debt category dt+j for j∈[−4,4] (left unsecured, right secured). The top (middle, bottom) graphs are for the full (bottom 99%, bottom 95%) Compustat samples. All variables are deflated and linearly detrended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A97CB0-4B89-4102-927F-76AC72DFB21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Correlations between GDP at year t and corporate bonds (left) and mortgages (right) at year t+j for j∈[−4,4]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A97CB0-4B89-4102-927F-76AC72DFB21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Steady states at v=0,v*,v** . (a) γ0&lt;γ&lt;γ1 ; (b) γ&lt;γ0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A97CB0-4B89-4102-927F-76AC72DFB21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Decomposition of output in the three shocks. The solid curve is data output, and the dashed curves are model-generated output dynamics if only one shock is active (first three graphs). In the bottom right graph, all three shocks are active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A97CB0-4B89-4102-927F-76AC72DFB21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Lead–lag correlation between output Yˆt and the three shock components Yˆi,t+j , where i=1 is technology shocks, i=2 is collateral shocks, and i=3 is sunspot shocks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A97CB0-4B89-4102-927F-76AC72DFB21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Impulse responses to the three shocks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A97CB0-4B89-4102-927F-76AC72DFB21F}"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Decomposition of output in the three shocks for the model with autocorrelated firm-specific shocks. The solid curve is data output, the dashed curves are model-generated output dynamics if only one shock is active (first three graphs). In the bottom right graph, all three shocks are active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A97CB0-4B89-4102-927F-76AC72DFB21F}"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restud/rdv05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restud/rdv056"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restud/rdv056"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restud/rdv056"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restud/rdv056"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restud/rdv056"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93/restud/rdv056"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093/restud/rdv056"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093/restud/rdv056"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093/restud/rdv056"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093/restud/rdv056" TargetMode="External" /><Relationship Id="rId4" Type="http://schemas.openxmlformats.org/officeDocument/2006/relationships/image" Target="../media/image1.png" /><Relationship Id="rId5" Type="http://schemas.openxmlformats.org/officeDocument/2006/relationships/image" Target="../media/image2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restud/rdv05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restud/rdv05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restud/rdv05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restud/rdv05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restud/rdv05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restud/rdv05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restud/rdv056"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restud/rdv056"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83, Issue 4, October 2016, Pages 1364–1405, </a:t>
            </a:r>
            <a:r>
              <a:rPr lang="en-US" altLang="en-US" sz="1000">
                <a:solidFill>
                  <a:srgbClr val="333333"/>
                </a:solidFill>
                <a:hlinkClick r:id="rId3"/>
              </a:rPr>
              <a:t>https://doi.org/10.1093/restud/rdv056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share of unsecured debt in total debt for firms in Compustat and in Capital IQ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08149"/>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83, Issue 4, October 2016, Pages 1364–1405, </a:t>
            </a:r>
            <a:r>
              <a:rPr lang="en-US" altLang="en-US" sz="1000">
                <a:solidFill>
                  <a:srgbClr val="333333"/>
                </a:solidFill>
                <a:hlinkClick r:id="rId3"/>
              </a:rPr>
              <a:t>https://doi.org/10.1093/restud/rdv056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A1 </a:t>
            </a:r>
            <a:r>
              <a:rPr lang="en-US" altLang="en-US" b="0"/>
              <a:t>The share of unsecured debt in total debt for firms in Compustat and in Capital IQ (winsorized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03904"/>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83, Issue 4, October 2016, Pages 1364–1405, </a:t>
            </a:r>
            <a:r>
              <a:rPr lang="en-US" altLang="en-US" sz="1000">
                <a:solidFill>
                  <a:srgbClr val="333333"/>
                </a:solidFill>
                <a:hlinkClick r:id="rId3"/>
              </a:rPr>
              <a:t>https://doi.org/10.1093/restud/rdv056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A2 </a:t>
            </a:r>
            <a:r>
              <a:rPr lang="en-US" altLang="en-US" b="0"/>
              <a:t>Secured and unsecured debt for Compustat (full sample, without 1% and 5% of largest firms) and Capital IQ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31748"/>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83, Issue 4, October 2016, Pages 1364–1405, </a:t>
            </a:r>
            <a:r>
              <a:rPr lang="en-US" altLang="en-US" sz="1000">
                <a:solidFill>
                  <a:srgbClr val="333333"/>
                </a:solidFill>
                <a:hlinkClick r:id="rId3"/>
              </a:rPr>
              <a:t>https://doi.org/10.1093/restud/rdv056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A3 </a:t>
            </a:r>
            <a:r>
              <a:rPr lang="en-US" altLang="en-US" b="0"/>
              <a:t>Impulse responses of output and debt to shocks to secured credit (top) and unsecured credit (bottom)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90532"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83, Issue 4, October 2016, Pages 1364–1405, </a:t>
            </a:r>
            <a:r>
              <a:rPr lang="en-US" altLang="en-US" sz="1000">
                <a:solidFill>
                  <a:srgbClr val="333333"/>
                </a:solidFill>
                <a:hlinkClick r:id="rId3"/>
              </a:rPr>
              <a:t>https://doi.org/10.1093/restud/rdv056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A4 </a:t>
            </a:r>
            <a:r>
              <a:rPr lang="en-US" altLang="en-US" b="0"/>
              <a:t>Dynamics of credit, employment, consumption, and investment. The solid curves are U.S. data, the light solid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97997"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83, Issue 4, October 2016, Pages 1364–1405, </a:t>
            </a:r>
            <a:r>
              <a:rPr lang="en-US" altLang="en-US" sz="1000">
                <a:solidFill>
                  <a:srgbClr val="333333"/>
                </a:solidFill>
                <a:hlinkClick r:id="rId3"/>
              </a:rPr>
              <a:t>https://doi.org/10.1093/restud/rdv056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A5 </a:t>
            </a:r>
            <a:r>
              <a:rPr lang="en-US" altLang="en-US" b="0"/>
              <a:t>Decomposition of secured credit in the three shocks. The solid curve is the secured credit to capital ratio,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94197"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83, Issue 4, October 2016, Pages 1364–1405, </a:t>
            </a:r>
            <a:r>
              <a:rPr lang="en-US" altLang="en-US" sz="1000">
                <a:solidFill>
                  <a:srgbClr val="333333"/>
                </a:solidFill>
                <a:hlinkClick r:id="rId3"/>
              </a:rPr>
              <a:t>https://doi.org/10.1093/restud/rdv056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A6 </a:t>
            </a:r>
            <a:r>
              <a:rPr lang="en-US" altLang="en-US" b="0"/>
              <a:t>Decomposition of unsecured credit in the three shocks. The solid curve is the unsecured credit to capital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97997"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83, Issue 4, October 2016, Pages 1364–1405, </a:t>
            </a:r>
            <a:r>
              <a:rPr lang="en-US" altLang="en-US" sz="1000">
                <a:solidFill>
                  <a:srgbClr val="333333"/>
                </a:solidFill>
                <a:hlinkClick r:id="rId3"/>
              </a:rPr>
              <a:t>https://doi.org/10.1093/restud/rdv056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A7 </a:t>
            </a:r>
            <a:r>
              <a:rPr lang="en-US" altLang="en-US" b="0"/>
              <a:t>Lead–lag correlation between output Yˆt and the components of secured credit Xˆi,t+j , where i=1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02042"/>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83, Issue 4, October 2016, Pages 1364–1405, </a:t>
            </a:r>
            <a:r>
              <a:rPr lang="en-US" altLang="en-US" sz="1000">
                <a:solidFill>
                  <a:srgbClr val="333333"/>
                </a:solidFill>
                <a:hlinkClick r:id="rId3"/>
              </a:rPr>
              <a:t>https://doi.org/10.1093/restud/rdv056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A8 </a:t>
            </a:r>
            <a:r>
              <a:rPr lang="en-US" altLang="en-US" b="0"/>
              <a:t>Existence of the threshold γ1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41363"/>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83, Issue 4, October 2016, Pages 1364–1405, </a:t>
            </a:r>
            <a:r>
              <a:rPr lang="en-US" altLang="en-US" sz="1000">
                <a:solidFill>
                  <a:srgbClr val="333333"/>
                </a:solidFill>
                <a:hlinkClick r:id="rId3"/>
              </a:rPr>
              <a:t>https://doi.org/10.1093/restud/rdv056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A9 </a:t>
            </a:r>
            <a:r>
              <a:rPr lang="en-US" altLang="en-US" b="0"/>
              <a:t>Lead–lag correlation between output Yˆt and the three shock components Yˆi,t+j for the model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07294"/>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83, Issue 4, October 2016, Pages 1364–1405, </a:t>
            </a:r>
            <a:r>
              <a:rPr lang="en-US" altLang="en-US" sz="1000">
                <a:solidFill>
                  <a:srgbClr val="333333"/>
                </a:solidFill>
                <a:hlinkClick r:id="rId3"/>
              </a:rPr>
              <a:t>https://doi.org/10.1093/restud/rdv056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A10 </a:t>
            </a:r>
            <a:r>
              <a:rPr lang="en-US" altLang="en-US" b="0"/>
              <a:t>Impulse responses to the three shocks in the model with autocorrelated firm-specific shocks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8531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83, Issue 4, October 2016, Pages 1364–1405, </a:t>
            </a:r>
            <a:r>
              <a:rPr lang="en-US" altLang="en-US" sz="1000">
                <a:solidFill>
                  <a:srgbClr val="333333"/>
                </a:solidFill>
                <a:hlinkClick r:id="rId3"/>
              </a:rPr>
              <a:t>https://doi.org/10.1093/restud/rdv056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Unsecured and secured debt for Compustat firms, and GDP multiplied by factor four (annual linearly detrended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1810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83, Issue 4, October 2016, Pages 1364–1405, </a:t>
            </a:r>
            <a:r>
              <a:rPr lang="en-US" altLang="en-US" sz="1000">
                <a:solidFill>
                  <a:srgbClr val="333333"/>
                </a:solidFill>
                <a:hlinkClick r:id="rId3"/>
              </a:rPr>
              <a:t>https://doi.org/10.1093/restud/rdv056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Correlations between GDP yt and debt category dt+j for j∈[−4,4] (left unsecured, right secured). The top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9799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83, Issue 4, October 2016, Pages 1364–1405, </a:t>
            </a:r>
            <a:r>
              <a:rPr lang="en-US" altLang="en-US" sz="1000">
                <a:solidFill>
                  <a:srgbClr val="333333"/>
                </a:solidFill>
                <a:hlinkClick r:id="rId3"/>
              </a:rPr>
              <a:t>https://doi.org/10.1093/restud/rdv056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Correlations between GDP at year t and corporate bonds (left) and mortgages (right) at year t+j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1593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83, Issue 4, October 2016, Pages 1364–1405, </a:t>
            </a:r>
            <a:r>
              <a:rPr lang="en-US" altLang="en-US" sz="1000">
                <a:solidFill>
                  <a:srgbClr val="333333"/>
                </a:solidFill>
                <a:hlinkClick r:id="rId3"/>
              </a:rPr>
              <a:t>https://doi.org/10.1093/restud/rdv056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Steady states at v=0,v*,v** . (a) γ0&lt;γ&lt;γ1 ; (b) γ&lt;γ0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0092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83, Issue 4, October 2016, Pages 1364–1405, </a:t>
            </a:r>
            <a:r>
              <a:rPr lang="en-US" altLang="en-US" sz="1000">
                <a:solidFill>
                  <a:srgbClr val="333333"/>
                </a:solidFill>
                <a:hlinkClick r:id="rId3"/>
              </a:rPr>
              <a:t>https://doi.org/10.1093/restud/rdv056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Decomposition of output in the three shocks. The solid curve is data output, and the dashed curves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0683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83, Issue 4, October 2016, Pages 1364–1405, </a:t>
            </a:r>
            <a:r>
              <a:rPr lang="en-US" altLang="en-US" sz="1000">
                <a:solidFill>
                  <a:srgbClr val="333333"/>
                </a:solidFill>
                <a:hlinkClick r:id="rId3"/>
              </a:rPr>
              <a:t>https://doi.org/10.1093/restud/rdv056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Lead–lag correlation between output Yˆt and the three shock components Yˆi,t+j , where i=1 is technology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05872"/>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83, Issue 4, October 2016, Pages 1364–1405, </a:t>
            </a:r>
            <a:r>
              <a:rPr lang="en-US" altLang="en-US" sz="1000">
                <a:solidFill>
                  <a:srgbClr val="333333"/>
                </a:solidFill>
                <a:hlinkClick r:id="rId3"/>
              </a:rPr>
              <a:t>https://doi.org/10.1093/restud/rdv056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Impulse responses to the three shocks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8391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83, Issue 4, October 2016, Pages 1364–1405, </a:t>
            </a:r>
            <a:r>
              <a:rPr lang="en-US" altLang="en-US" sz="1000">
                <a:solidFill>
                  <a:srgbClr val="333333"/>
                </a:solidFill>
                <a:hlinkClick r:id="rId3"/>
              </a:rPr>
              <a:t>https://doi.org/10.1093/restud/rdv056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Decomposition of output in the three shocks for the model with autocorrelated firm-specific shocks. The solid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90179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57</Paragraphs>
  <Slides>19</Slides>
  <Notes>19</Notes>
  <TotalTime>3343</TotalTime>
  <HiddenSlides>0</HiddenSlides>
  <MMClips>0</MMClips>
  <ScaleCrop>0</ScaleCrop>
  <HeadingPairs>
    <vt:vector baseType="variant" size="4">
      <vt:variant>
        <vt:lpstr>Theme</vt:lpstr>
      </vt:variant>
      <vt:variant>
        <vt:i4>1</vt:i4>
      </vt:variant>
      <vt:variant>
        <vt:lpstr>Slide Titles</vt:lpstr>
      </vt:variant>
      <vt:variant>
        <vt:i4>19</vt:i4>
      </vt:variant>
    </vt:vector>
  </HeadingPairs>
  <TitlesOfParts>
    <vt:vector baseType="lpstr" size="20">
      <vt:lpstr>13_Office Theme</vt:lpstr>
      <vt:lpstr>Figure 1 The share of unsecured debt in total debt for firms in Compustat and in Capital IQ
</vt:lpstr>
      <vt:lpstr>Figure 2 Unsecured and secured debt for Compustat firms, and GDP multiplied by factor four (annual linearly detrended ...</vt:lpstr>
      <vt:lpstr>Figure 3 Correlations between GDP yt and debt category dt+j for j∈[−4,4] (left unsecured, right secured). The top ...</vt:lpstr>
      <vt:lpstr>Figure 4 Correlations between GDP at year t and corporate bonds (left) and mortgages (right) at year t+j for ...</vt:lpstr>
      <vt:lpstr>Figure 5 Steady states at v=0,v*,v** . (a) γ0&lt;γ&lt;γ1 ; (b) γ&lt;γ0
</vt:lpstr>
      <vt:lpstr>Figure 6 Decomposition of output in the three shocks. The solid curve is data output, and the dashed curves are ...</vt:lpstr>
      <vt:lpstr>Figure 7 Lead–lag correlation between output Yˆt and the three shock components Yˆi,t+j , where i=1 is technology ...</vt:lpstr>
      <vt:lpstr>Figure 8 Impulse responses to the three shocks
</vt:lpstr>
      <vt:lpstr>Figure 9 Decomposition of output in the three shocks for the model with autocorrelated firm-specific shocks. The solid ...</vt:lpstr>
      <vt:lpstr>Figure A1 The share of unsecured debt in total debt for firms in Compustat and in Capital IQ (winsorized data)
</vt:lpstr>
      <vt:lpstr>Figure A2 Secured and unsecured debt for Compustat (full sample, without 1% and 5% of largest firms) and Capital IQ ...</vt:lpstr>
      <vt:lpstr>Figure A3 Impulse responses of output and debt to shocks to secured credit (top) and unsecured credit (bottom)
</vt:lpstr>
      <vt:lpstr>Figure A4 Dynamics of credit, employment, consumption, and investment. The solid curves are U.S. data, the light solid ...</vt:lpstr>
      <vt:lpstr>Figure A5 Decomposition of secured credit in the three shocks. The solid curve is the secured credit to capital ratio, ...</vt:lpstr>
      <vt:lpstr>Figure A6 Decomposition of unsecured credit in the three shocks. The solid curve is the unsecured credit to capital ...</vt:lpstr>
      <vt:lpstr>Figure A7 Lead–lag correlation between output Yˆt and the components of secured credit Xˆi,t+j , where i=1 is ...</vt:lpstr>
      <vt:lpstr>Figure A8 Existence of the threshold γ1
</vt:lpstr>
      <vt:lpstr>Figure A9 Lead–lag correlation between output Yˆt and the three shock components Yˆi,t+j for the model with ...</vt:lpstr>
      <vt:lpstr>Figure A10 Impulse responses to the three shocks in the model with autocorrelated firm-specific shocks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2024-04-26T22:00:27Z</dcterms:modified>
</cp:coreProperties>
</file>