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C8B910-907B-4CB0-9517-8B9FF1FFB6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E5042-78AD-4785-8E10-8A707172C7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IFNγ ELISpot responses to pre-erythrocytic and blood-stage antigens. A, Magnitude of IFNγ ELISpot responses to 7 pre-erythrocytic (antigens on left of dotted line) and 3 blood-stage malaria proteins (antigens on right of dotted line) at 24 months of age, expressed as spot-forming cells (SFC) per million PBMC. B, Percent of subjects recognizing each protein at 12–16, 24, and 32–36 months of age. Abbreviations: IFNγ, interferon γ; PBMC, peripheral blood mononuclear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FB4D7-5DE8-431D-A04D-E8E7A443E2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T-cell responses to malaria antigens characterized by multiparameter flow cytometry. A, Gating strategy to identify live, CD4+ and CD8+ memory T-cell populations. B, Intracellular cytokine assay demonstrating the T-cell response of one representative malaria-exposed child to MSP1 (bottom row), with media control shown in row above. C, Intracellular cytokine assay demonstrating the T-cell response of one malaria-exposed child to SIAP1 (bottom row), with media control shown in row above. Shown are CD4 (first column) and CD8 (right 2 columns) production of IFNγ (y-axis), IL-10 (x-axis, column 1), TNFa (x-axis, columns 2) and mobilization of the degranulation marker CD107a (y-axis, column 3). Abbreviations: IFNγ, interferon γ; IL, interleukin; TNF, tumor necrosis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FB4D7-5DE8-431D-A04D-E8E7A443E28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Recent malaria associated with IFNγ responses to blood-stage but not pre-erythrocytic antigens. A, Recognition frequencies to any blood-stage antigen in children stratified by prior or current malaria exposure. B, Recognition frequencies to any pre-erythrocytic antigen in children stratified by prior or current malaria exposure. Abbreviation: IFNγ, interferon γ.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FB4D7-5DE8-431D-A04D-E8E7A443E28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Impact of chemoprevention on ELISpot responses to blood-stage and pre-erythrocytic antigens. A, Recognition frequencies to any blood-stage antigen at 12–16, 20, 24, 28, and 32–36 months of age in children stratified by antimalarial chemoprevention group (no chemoprevention, DP: Non-adherent, and DP: Adherent. Solid lines represent ELISpot responses during the intervention; dotted lines represent ELISpot responses post-intervention. B, Recognition frequencies to any pre-erythrocytic antigens in children stratified by antimalarial chemoprevention group. Abbreviation: DP, dihydroartemisinin-piperaquine.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FB4D7-5DE8-431D-A04D-E8E7A443E28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ELISpot responses and protection from symptomatic malaria. A, Survival curves for IFNγ ELISpot responses to blood-stage antigens at 24 months of age after adjusting for prior or current malaria exposure (with categories as defined in Table 1) and chemoprevention randomization assignment. The solid black line represents responders to any blood-stage antigen and the dashed line represents nonresponders. B, Survival curves for ELISpot responses to pre-erythrocytic antigens at 24 months of age after adjusting for prior or current malaria. Abbreviation: IFNγ, interferon γ.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FB4D7-5DE8-431D-A04D-E8E7A443E28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u8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fdis/jiu8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fdis/jiu81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fdis/jiu814"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fdis/jiu81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211, Issue 12, 15 June 2015, Pages 1987–1996, </a:t>
            </a:r>
            <a:r>
              <a:rPr lang="en-US" altLang="en-US" sz="1000">
                <a:solidFill>
                  <a:srgbClr val="333333"/>
                </a:solidFill>
                <a:hlinkClick r:id="rId3"/>
              </a:rPr>
              <a:t>https://doi.org/10.1093/infdis/jiu814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IFNγ ELISpot responses to pre-erythrocytic and blood-stage antigens. A, Magnitude of IFNγ ELISpot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47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211, Issue 12, 15 June 2015, Pages 1987–1996, </a:t>
            </a:r>
            <a:r>
              <a:rPr lang="en-US" altLang="en-US" sz="1000">
                <a:solidFill>
                  <a:srgbClr val="333333"/>
                </a:solidFill>
                <a:hlinkClick r:id="rId3"/>
              </a:rPr>
              <a:t>https://doi.org/10.1093/infdis/jiu814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T-cell responses to malaria antigens characterized by multiparameter flow cytometry. A, Gating strategy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6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211, Issue 12, 15 June 2015, Pages 1987–1996, </a:t>
            </a:r>
            <a:r>
              <a:rPr lang="en-US" altLang="en-US" sz="1000">
                <a:solidFill>
                  <a:srgbClr val="333333"/>
                </a:solidFill>
                <a:hlinkClick r:id="rId3"/>
              </a:rPr>
              <a:t>https://doi.org/10.1093/infdis/jiu814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Recent malaria associated with IFNγ responses to blood-stage but not pre-erythrocytic antigens.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054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211, Issue 12, 15 June 2015, Pages 1987–1996, </a:t>
            </a:r>
            <a:r>
              <a:rPr lang="en-US" altLang="en-US" sz="1000">
                <a:solidFill>
                  <a:srgbClr val="333333"/>
                </a:solidFill>
                <a:hlinkClick r:id="rId3"/>
              </a:rPr>
              <a:t>https://doi.org/10.1093/infdis/jiu814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Impact of chemoprevention on ELISpot responses to blood-stage and pre-erythrocytic antigens. A, Recognition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59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211, Issue 12, 15 June 2015, Pages 1987–1996, </a:t>
            </a:r>
            <a:r>
              <a:rPr lang="en-US" altLang="en-US" sz="1000">
                <a:solidFill>
                  <a:srgbClr val="333333"/>
                </a:solidFill>
                <a:hlinkClick r:id="rId3"/>
              </a:rPr>
              <a:t>https://doi.org/10.1093/infdis/jiu814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ELISpot responses and protection from symptomatic malaria. A, Survival curves for IFNγ ELISpot responses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24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IFNγ ELISpot responses to pre-erythrocytic and blood-stage antigens. A, Magnitude of IFNγ ELISpot responses ...</vt:lpstr>
      <vt:lpstr>Figure 2. T-cell responses to malaria antigens characterized by multiparameter flow cytometry. A, Gating strategy to ...</vt:lpstr>
      <vt:lpstr>Figure 3. Recent malaria associated with IFNγ responses to blood-stage but not pre-erythrocytic antigens. A, ...</vt:lpstr>
      <vt:lpstr>Figure 4. Impact of chemoprevention on ELISpot responses to blood-stage and pre-erythrocytic antigens. A, Recognition ...</vt:lpstr>
      <vt:lpstr>Figure 5. ELISpot responses and protection from symptomatic malaria. A, Survival curves for IFNγ ELISpot responses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2024-05-01T22:11:31Z</dcterms:modified>
</cp:coreProperties>
</file>