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297B3A-65EE-44CE-902B-3F914DD93C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BFEDB7-8BC6-4F25-9B49-AED38700B9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Graphical Abstract Figure. </a:t>
            </a:r>
            <a:r>
              <a:rPr lang="en-US" altLang="en-US">
                <a:latin typeface="Arial" pitchFamily="34" charset="0"/>
                <a:ea typeface="Arial" pitchFamily="34" charset="0"/>
              </a:rPr>
              <a:t>Excellent review on timely and newly emerging infectious diseases.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E621B-547A-4CB7-A23B-A0061D274C8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False color MERS CoV particle visualized by electron microscopy. A MERS CoV particle (yellow) attached to the surface of a cell (red). The characteristic MERS CoV spike glycoproteins are clearly visible on the surface of the MERS CoV particle.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E621B-547A-4CB7-A23B-A0061D274C8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Geographic distribution of the MERS CoV outbreak. The geographic distribution of MERS CoV cases up to February 1, 2014 is shown. Travel history of cases imported outside of the Arabian Peninsula is indicated with dotted arrows. Countries with primary MERS CoV cases are shown in brown, countries with imported MERS CoV cases and no confirmed human to human transmission are shown in pink, and countries with imported MERS CoV cases and subsequent human to human transmission are shown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E621B-547A-4CB7-A23B-A0061D274C8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Timeline of the MERS CoV outbreak. Temporal distribution of MERS CoV cases from March 2012 through December 2013. Significant outbreak events and scientific advances during this time period are highlighted below.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E621B-547A-4CB7-A23B-A0061D274C8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Coronavirus phylogeny. Phylogenetic tree of coronaviruses with representatives of each of the four genera; Alpha (pink), Beta (gray), Delta (blue), and Gammacoronavirus (yellow). Betacoronaviruses are further subdivided into clades A through D, with clade B (green) containing SARS CoV and clade C (orange) containing MERS CoV. All known human coronaviruses are represented in red. Maximum likelihood trees were generated with the MEGA5 software package using a 1231 nucleotide segment within the RdRp. Trees were visualized using Figtree. Bootstrap values above 75 are shown. CoV isolation origin abbreviations as follows: H: human; Bt: bat; BtSL: bat SARS like; BW: beluga whale; IBV: chicken; FIPV: feline; TGEV: swine; M: mink; MHV: murine; Th: thrush; Bu: bulbul; Mun: munia.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E621B-547A-4CB7-A23B-A0061D274C8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Putative MERS CoV transmission cycle. The putative transmission cycle for MERS CoV. MERS CoV likely originated from bats, acting as the natural reservoir. From the natural reservoir, MERS CoV spilled either directly over to humans (green arrow) or via an intermediate host (dromedary camels, purple arrow). Currently, the exact route of zoonotic transmission of MERS CoV into the human population remains unknown although the presence of MERS CoV neutralizing antibodies and the detection of MERS CoV in dromedary camels suggest that this species is likely to play a major role in the emergence of MERS CoV. Phylogenetic analysis suggests that multiple introductions of MERS CoV into the human population have occurred and both zoonotic transmission events and human to human transmission (blue arrows) drive the current MERS CoV outbreak.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E621B-547A-4CB7-A23B-A0061D274C8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MERS CoV spike glycoprotein and DPP4 receptor interaction. (a) The linear organization of the S1 subunit of MERS CoV spike glycoprotein with the variable RBD located at amino acid residues 367–607, with a RBM containing the critical amino acid residues for binding at residues 484–567. (b) The crystal structure of the MERS CoV RBD coupled with the receptor dipeptidyl peptidase IV (DPP4). DPP4 is structurally divided into an alpha and beta hydrolase domain, and a beta propeller domain. The beta propeller domain of DPP4 (pink) interacts with the RBM region (light blue) of the MERS CoV spike protein RBD. The schematic representation of the DPP4 – MERS CoV spike protein RBD structure was generated using chimera and protein accession number 4KR0 (Lu et al., 2013).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E621B-547A-4CB7-A23B-A0061D274C8B}"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Geographic distribution of dromedary camels. The global distribution of dromedary camels is indicated by yellow shading (Mukasa Mugerwa, 1981).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2014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E621B-547A-4CB7-A23B-A0061D274C8B}"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2049-632X.1216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2049-632X.1216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2049-632X.1216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2049-632X.1216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2049-632X.1216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2049-632X.12166"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2049-632X.12166"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2049-632X.12166"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Pathog Dis</a:t>
            </a:r>
            <a:r>
              <a:rPr lang="en-US" altLang="en-US" sz="1000">
                <a:solidFill>
                  <a:srgbClr val="333333"/>
                </a:solidFill>
              </a:rPr>
              <a:t>, Volume 71, Issue 2, 1 July 2014, Pages 121–136, </a:t>
            </a:r>
            <a:r>
              <a:rPr lang="en-US" altLang="en-US" sz="1000">
                <a:solidFill>
                  <a:srgbClr val="333333"/>
                </a:solidFill>
                <a:hlinkClick r:id="rId3"/>
              </a:rPr>
              <a:t>https://doi.org/10.1111/2049-632X.12166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Graphical Abstract Figure. </a:t>
            </a:r>
            <a:r>
              <a:rPr lang="en-US" altLang="en-US" b="0"/>
              <a:t>Excellent review on timely and newly emerging infectious diseases.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1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Pathog Dis</a:t>
            </a:r>
            <a:r>
              <a:rPr lang="en-US" altLang="en-US" sz="1000">
                <a:solidFill>
                  <a:srgbClr val="333333"/>
                </a:solidFill>
              </a:rPr>
              <a:t>, Volume 71, Issue 2, 1 July 2014, Pages 121–136, </a:t>
            </a:r>
            <a:r>
              <a:rPr lang="en-US" altLang="en-US" sz="1000">
                <a:solidFill>
                  <a:srgbClr val="333333"/>
                </a:solidFill>
                <a:hlinkClick r:id="rId3"/>
              </a:rPr>
              <a:t>https://doi.org/10.1111/2049-632X.12166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False color MERS CoV particle visualized by electron microscopy. A MERS CoV particle (yellow) attached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7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Pathog Dis</a:t>
            </a:r>
            <a:r>
              <a:rPr lang="en-US" altLang="en-US" sz="1000">
                <a:solidFill>
                  <a:srgbClr val="333333"/>
                </a:solidFill>
              </a:rPr>
              <a:t>, Volume 71, Issue 2, 1 July 2014, Pages 121–136, </a:t>
            </a:r>
            <a:r>
              <a:rPr lang="en-US" altLang="en-US" sz="1000">
                <a:solidFill>
                  <a:srgbClr val="333333"/>
                </a:solidFill>
                <a:hlinkClick r:id="rId3"/>
              </a:rPr>
              <a:t>https://doi.org/10.1111/2049-632X.12166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Geographic distribution of the MERS CoV outbreak. The geographic distribution of MERS CoV cases up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452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Pathog Dis</a:t>
            </a:r>
            <a:r>
              <a:rPr lang="en-US" altLang="en-US" sz="1000">
                <a:solidFill>
                  <a:srgbClr val="333333"/>
                </a:solidFill>
              </a:rPr>
              <a:t>, Volume 71, Issue 2, 1 July 2014, Pages 121–136, </a:t>
            </a:r>
            <a:r>
              <a:rPr lang="en-US" altLang="en-US" sz="1000">
                <a:solidFill>
                  <a:srgbClr val="333333"/>
                </a:solidFill>
                <a:hlinkClick r:id="rId3"/>
              </a:rPr>
              <a:t>https://doi.org/10.1111/2049-632X.12166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Timeline of the MERS CoV outbreak. Temporal distribution of MERS CoV cases from March 2012 through December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499637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Pathog Dis</a:t>
            </a:r>
            <a:r>
              <a:rPr lang="en-US" altLang="en-US" sz="1000">
                <a:solidFill>
                  <a:srgbClr val="333333"/>
                </a:solidFill>
              </a:rPr>
              <a:t>, Volume 71, Issue 2, 1 July 2014, Pages 121–136, </a:t>
            </a:r>
            <a:r>
              <a:rPr lang="en-US" altLang="en-US" sz="1000">
                <a:solidFill>
                  <a:srgbClr val="333333"/>
                </a:solidFill>
                <a:hlinkClick r:id="rId3"/>
              </a:rPr>
              <a:t>https://doi.org/10.1111/2049-632X.12166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Coronavirus phylogeny. Phylogenetic tree of coronaviruses with representatives of each of the four genera;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884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Pathog Dis</a:t>
            </a:r>
            <a:r>
              <a:rPr lang="en-US" altLang="en-US" sz="1000">
                <a:solidFill>
                  <a:srgbClr val="333333"/>
                </a:solidFill>
              </a:rPr>
              <a:t>, Volume 71, Issue 2, 1 July 2014, Pages 121–136, </a:t>
            </a:r>
            <a:r>
              <a:rPr lang="en-US" altLang="en-US" sz="1000">
                <a:solidFill>
                  <a:srgbClr val="333333"/>
                </a:solidFill>
                <a:hlinkClick r:id="rId3"/>
              </a:rPr>
              <a:t>https://doi.org/10.1111/2049-632X.12166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Putative MERS CoV transmission cycle. The putative transmission cycle for MERS CoV. MERS CoV likely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60521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Pathog Dis</a:t>
            </a:r>
            <a:r>
              <a:rPr lang="en-US" altLang="en-US" sz="1000">
                <a:solidFill>
                  <a:srgbClr val="333333"/>
                </a:solidFill>
              </a:rPr>
              <a:t>, Volume 71, Issue 2, 1 July 2014, Pages 121–136, </a:t>
            </a:r>
            <a:r>
              <a:rPr lang="en-US" altLang="en-US" sz="1000">
                <a:solidFill>
                  <a:srgbClr val="333333"/>
                </a:solidFill>
                <a:hlinkClick r:id="rId3"/>
              </a:rPr>
              <a:t>https://doi.org/10.1111/2049-632X.12166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MERS CoV spike glycoprotein and DPP4 receptor interaction. (a) The linear organization of the S1 subunit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73123"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Pathog Dis</a:t>
            </a:r>
            <a:r>
              <a:rPr lang="en-US" altLang="en-US" sz="1000">
                <a:solidFill>
                  <a:srgbClr val="333333"/>
                </a:solidFill>
              </a:rPr>
              <a:t>, Volume 71, Issue 2, 1 July 2014, Pages 121–136, </a:t>
            </a:r>
            <a:r>
              <a:rPr lang="en-US" altLang="en-US" sz="1000">
                <a:solidFill>
                  <a:srgbClr val="333333"/>
                </a:solidFill>
                <a:hlinkClick r:id="rId3"/>
              </a:rPr>
              <a:t>https://doi.org/10.1111/2049-632X.12166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Geographic distribution of dromedary camels. The global distribution of dromedary camels is indicated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761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Graphical Abstract Figure. Excellent review on timely and newly emerging infectious diseases.
</vt:lpstr>
      <vt:lpstr>Figure 1 False color MERS CoV particle visualized by electron microscopy. A MERS CoV particle (yellow) attached to the ...</vt:lpstr>
      <vt:lpstr>Figure 2 Geographic distribution of the MERS CoV outbreak. The geographic distribution of MERS CoV cases up to ...</vt:lpstr>
      <vt:lpstr>Figure 3 Timeline of the MERS CoV outbreak. Temporal distribution of MERS CoV cases from March 2012 through December ...</vt:lpstr>
      <vt:lpstr>Figure 4 Coronavirus phylogeny. Phylogenetic tree of coronaviruses with representatives of each of the four genera; ...</vt:lpstr>
      <vt:lpstr>Figure 5 Putative MERS CoV transmission cycle. The putative transmission cycle for MERS CoV. MERS CoV likely ...</vt:lpstr>
      <vt:lpstr>Figure 6 MERS CoV spike glycoprotein and DPP4 receptor interaction. (a) The linear organization of the S1 subunit of ...</vt:lpstr>
      <vt:lpstr>Figure 7 Geographic distribution of dromedary camels. The global distribution of dromedary camels is indicated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2024-05-01T22:04:50Z</dcterms:modified>
</cp:coreProperties>
</file>