
<file path=[Content_Types].xml><?xml version="1.0" encoding="utf-8"?>
<Types xmlns="http://schemas.openxmlformats.org/package/2006/content-types">
  <Default Extension="rels" ContentType="application/vnd.openxmlformats-package.relationships+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9.1-->
<p:presentation xmlns:r="http://schemas.openxmlformats.org/officeDocument/2006/relationships" xmlns:a="http://schemas.openxmlformats.org/drawingml/2006/main" xmlns:p="http://schemas.openxmlformats.org/presentationml/2006/main">
  <p:sldMasterIdLst>
    <p:sldMasterId id="2147484689" r:id="rId1"/>
  </p:sldMasterIdLst>
  <p:notesMasterIdLst>
    <p:notesMasterId r:id="rId2"/>
  </p:notesMasterIdLst>
  <p:handoutMasterIdLst>
    <p:handoutMasterId r:id="rId3"/>
  </p:handoutMasterIdLst>
  <p:sldIdLst>
    <p:sldId id="265" r:id="rId4"/>
    <p:sldId id="268" r:id="rId5"/>
    <p:sldId id="271" r:id="rId6"/>
    <p:sldId id="274" r:id="rId7"/>
    <p:sldId id="277" r:id="rId8"/>
    <p:sldId id="280" r:id="rId9"/>
    <p:sldId id="283" r:id="rId10"/>
  </p:sldIdLst>
  <p:sldSz cx="9144000" cy="6858000" type="screen4x3"/>
  <p:notesSz cx="6858000" cy="9144000"/>
  <p:custDataLst>
    <p:tags r:id="rId11"/>
  </p:custDataLst>
  <p:defaultTextStyle>
    <a:defPPr>
      <a:defRPr lang="en-US"/>
    </a:defPPr>
    <a:lvl1pPr marL="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Arial" pitchFamily="34" charset="0"/>
        <a:ea typeface="ＭＳ Ｐゴシック" pitchFamily="34" charset="-128"/>
      </a:defRPr>
    </a:lvl5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86"/>
    <p:restoredTop sz="87370"/>
  </p:normalViewPr>
  <p:slideViewPr>
    <p:cSldViewPr>
      <p:cViewPr varScale="1">
        <p:scale>
          <a:sx n="96" d="100"/>
          <a:sy n="96" d="100"/>
        </p:scale>
        <p:origin x="0" y="0"/>
      </p:cViewPr>
    </p:cSldViewPr>
  </p:slideViewPr>
  <p:notesViewPr>
    <p:cSldViewPr>
      <p:cViewPr varScale="1">
        <p:scale>
          <a:sx n="83" d="100"/>
          <a:sy n="83" d="100"/>
        </p:scale>
        <p:origin x="0" y="0"/>
      </p:cViewPr>
    </p:cSldViewPr>
  </p:notesViewPr>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tags" Target="tags/tag1.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heme" Target="theme/theme1.xml" /><Relationship Id="rId15" Type="http://schemas.openxmlformats.org/officeDocument/2006/relationships/tableStyles" Target="tableStyles.xml" /><Relationship Id="rId2" Type="http://schemas.openxmlformats.org/officeDocument/2006/relationships/notesMaster" Target="notesMasters/notesMaster1.xml" /><Relationship Id="rId3" Type="http://schemas.openxmlformats.org/officeDocument/2006/relationships/handoutMaster" Target="handoutMasters/handoutMaster1.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handoutMasters/_rels/handoutMaster1.xml.rels>&#65279;<?xml version="1.0" encoding="utf-8" standalone="yes"?><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name="">
    <p:bg>
      <p:bgPr>
        <a:solidFill>
          <a:schemeClr val="bg1"/>
        </a:solidFill>
      </p:bgPr>
    </p:bg>
    <p:spTree>
      <p:nvGrpSpPr>
        <p:cNvPr id="1" name=""/>
        <p:cNvGrpSpPr/>
        <p:nvPr/>
      </p:nvGrpSpPr>
      <p:grpSpPr/>
      <p:sp>
        <p:nvSpPr>
          <p:cNvPr id="4098" name="Header Placeholder 1"/>
          <p:cNvSpPr>
            <a:spLocks noGrp="1"/>
          </p:cNvSpPr>
          <p:nvPr>
            <p:ph type="hdr" sz="quarter"/>
          </p:nvPr>
        </p:nvSpPr>
        <p:spPr bwMode="auto">
          <a:xfrm>
            <a:off x="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eaLnBrk="1" hangingPunct="1">
              <a:defRPr sz="1200">
                <a:latin typeface="Calibri" pitchFamily="34" charset="0"/>
                <a:ea typeface="ＭＳ Ｐゴシック" pitchFamily="34" charset="-128"/>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en-US" sz="1200" b="0" i="0" u="none" strike="noStrike" kern="1200" cap="none" spc="0" normalizeH="0" baseline="0" noProof="0">
              <a:ln>
                <a:noFill/>
              </a:ln>
              <a:solidFill>
                <a:schemeClr val="tx1"/>
              </a:solidFill>
              <a:effectLst/>
              <a:uLnTx/>
              <a:uFillTx/>
              <a:latin typeface="Calibri" pitchFamily="34" charset="0"/>
              <a:ea typeface="ＭＳ Ｐゴシック" pitchFamily="34" charset="-128"/>
              <a:cs typeface="+mn-cs"/>
            </a:endParaRPr>
          </a:p>
        </p:txBody>
      </p:sp>
      <p:sp>
        <p:nvSpPr>
          <p:cNvPr id="4099" name="Date Placeholder 2"/>
          <p:cNvSpPr>
            <a:spLocks noGrp="1"/>
          </p:cNvSpPr>
          <p:nvPr>
            <p:ph type="dt" sz="quarter" idx="1"/>
          </p:nvPr>
        </p:nvSpPr>
        <p:spPr bwMode="auto">
          <a:xfrm>
            <a:off x="3884613"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itchFamily="34" charset="-128"/>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F17B615-C876-4B87-997A-F321F976F354}" type="hfDateTime">
              <a:rPr kumimoji="0" lang="en-US" altLang="en-US" sz="1200" b="0" i="0" u="none" strike="noStrike" kern="1200" cap="none" spc="0" normalizeH="0" baseline="0" noProof="0">
                <a:ln>
                  <a:noFill/>
                </a:ln>
                <a:solidFill>
                  <a:schemeClr val="tx1"/>
                </a:solidFill>
                <a:effectLst/>
                <a:uLnTx/>
                <a:uFillTx/>
                <a:latin typeface="Calibri"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en-US" sz="1200" b="0" i="0" u="none" strike="noStrike" kern="1200" cap="none" spc="0" normalizeH="0" baseline="0" noProof="0">
              <a:ln>
                <a:noFill/>
              </a:ln>
              <a:solidFill>
                <a:schemeClr val="tx1"/>
              </a:solidFill>
              <a:effectLst/>
              <a:uLnTx/>
              <a:uFillTx/>
              <a:latin typeface="Calibri" pitchFamily="34" charset="0"/>
              <a:ea typeface="ＭＳ Ｐゴシック" pitchFamily="34" charset="-128"/>
              <a:cs typeface="+mn-cs"/>
            </a:endParaRPr>
          </a:p>
        </p:txBody>
      </p:sp>
      <p:sp>
        <p:nvSpPr>
          <p:cNvPr id="4100" name="Footer Placeholder 3"/>
          <p:cNvSpPr>
            <a:spLocks noGrp="1"/>
          </p:cNvSpPr>
          <p:nvPr>
            <p:ph type="ftr" sz="quarter" idx="2"/>
          </p:nvPr>
        </p:nvSpPr>
        <p:spPr bwMode="auto">
          <a:xfrm>
            <a:off x="0" y="8685213"/>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eaLnBrk="1" hangingPunct="1">
              <a:defRPr sz="1200">
                <a:latin typeface="Calibri" pitchFamily="34" charset="0"/>
                <a:ea typeface="ＭＳ Ｐゴシック" pitchFamily="34" charset="-128"/>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en-US" sz="1200" b="0" i="0" u="none" strike="noStrike" kern="1200" cap="none" spc="0" normalizeH="0" baseline="0" noProof="0">
              <a:ln>
                <a:noFill/>
              </a:ln>
              <a:solidFill>
                <a:schemeClr val="tx1"/>
              </a:solidFill>
              <a:effectLst/>
              <a:uLnTx/>
              <a:uFillTx/>
              <a:latin typeface="Calibri" pitchFamily="34" charset="0"/>
              <a:ea typeface="ＭＳ Ｐゴシック" pitchFamily="34" charset="-128"/>
              <a:cs typeface="+mn-cs"/>
            </a:endParaRPr>
          </a:p>
        </p:txBody>
      </p:sp>
      <p:sp>
        <p:nvSpPr>
          <p:cNvPr id="4101" name="Slide Number Placeholder 4"/>
          <p:cNvSpPr>
            <a:spLocks noGrp="1"/>
          </p:cNvSpPr>
          <p:nvPr>
            <p:ph type="sldNum" sz="quarter" idx="3"/>
          </p:nvPr>
        </p:nvSpPr>
        <p:spPr bwMode="auto">
          <a:xfrm>
            <a:off x="3884612" y="8685212"/>
            <a:ext cx="2971800" cy="457200"/>
          </a:xfrm>
          <a:prstGeom prst="rect">
            <a:avLst/>
          </a:prstGeom>
          <a:noFill/>
          <a:ln>
            <a:noFill/>
          </a:ln>
        </p:spPr>
        <p:txBody>
          <a:bodyPr numCol="1" anchor="b" anchorCtr="0" compatLnSpc="1">
            <a:prstTxWarp prst="textNoShape">
              <a:avLst/>
            </a:prstTxWarp>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652C6AA2-8977-4577-BDDE-9B61FE1BEE42}" type="slidenum">
              <a:rPr lang="en-US" altLang="en-US" sz="1200">
                <a:latin typeface="Calibri" pitchFamily="34" charset="0"/>
              </a:rPr>
              <a:t>*</a:t>
            </a:fld>
            <a:endParaRPr lang="en-US" altLang="en-US" sz="1200">
              <a:latin typeface="Calibri"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name="">
    <p:bg>
      <p:bgPr>
        <a:solidFill>
          <a:schemeClr val="bg1"/>
        </a:solidFill>
      </p:bgPr>
    </p:bg>
    <p:spTree>
      <p:nvGrpSpPr>
        <p:cNvPr id="1" name=""/>
        <p:cNvGrpSpPr/>
        <p:nvPr/>
      </p:nvGrpSpPr>
      <p:grpSpPr/>
      <p:sp>
        <p:nvSpPr>
          <p:cNvPr id="3074" name="Header Placeholder 1"/>
          <p:cNvSpPr>
            <a:spLocks noGrp="1"/>
          </p:cNvSpPr>
          <p:nvPr>
            <p:ph type="hdr" sz="quarter"/>
          </p:nvPr>
        </p:nvSpPr>
        <p:spPr bwMode="auto">
          <a:xfrm>
            <a:off x="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ＭＳ Ｐゴシック" pitchFamily="34" charset="-128"/>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en-US" sz="12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endParaRPr>
          </a:p>
        </p:txBody>
      </p:sp>
      <p:sp>
        <p:nvSpPr>
          <p:cNvPr id="3075" name="Date Placeholder 2"/>
          <p:cNvSpPr>
            <a:spLocks noGrp="1"/>
          </p:cNvSpPr>
          <p:nvPr>
            <p:ph type="dt" idx="1"/>
          </p:nvPr>
        </p:nvSpPr>
        <p:spPr bwMode="auto">
          <a:xfrm>
            <a:off x="3884613"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ＭＳ Ｐゴシック" pitchFamily="34" charset="-128"/>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D5F84B5-E5E8-4C35-824D-0929C2A45FB2}" type="hfDateTime">
              <a:rPr kumimoji="0" lang="en-US" altLang="en-US" sz="12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en-US" sz="12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endParaRPr>
          </a:p>
        </p:txBody>
      </p:sp>
      <p:sp>
        <p:nvSpPr>
          <p:cNvPr id="3076"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miter lim="800000"/>
          </a:ln>
        </p:spPr>
      </p:sp>
      <p:sp>
        <p:nvSpPr>
          <p:cNvPr id="3077" name="Notes Placeholder 4"/>
          <p:cNvSpPr>
            <a:spLocks noGrp="1"/>
          </p:cNvSpPr>
          <p:nvPr>
            <p:ph type="body" sz="quarter" idx="3"/>
          </p:nvPr>
        </p:nvSpPr>
        <p:spPr bwMode="auto">
          <a:xfrm>
            <a:off x="685800" y="4343400"/>
            <a:ext cx="5486400" cy="411480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l" defTabSz="4572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Calibri" pitchFamily="34" charset="0"/>
                <a:ea typeface="ＭＳ Ｐゴシック" pitchFamily="34" charset="-128"/>
                <a:cs typeface="+mn-cs"/>
              </a:rPr>
              <a:t>Click to edit Master text styles</a:t>
            </a:r>
          </a:p>
          <a:p>
            <a:pPr marL="457200" marR="0" lvl="1" indent="0" algn="l" defTabSz="4572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Calibri" pitchFamily="34" charset="0"/>
                <a:ea typeface="ＭＳ Ｐゴシック" pitchFamily="34" charset="-128"/>
                <a:cs typeface="+mn-cs"/>
              </a:rPr>
              <a:t>Second level</a:t>
            </a:r>
          </a:p>
          <a:p>
            <a:pPr marL="914400" marR="0" lvl="2" indent="0" algn="l" defTabSz="4572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Calibri" pitchFamily="34" charset="0"/>
                <a:ea typeface="ＭＳ Ｐゴシック" pitchFamily="34" charset="-128"/>
                <a:cs typeface="+mn-cs"/>
              </a:rPr>
              <a:t>Third level</a:t>
            </a:r>
          </a:p>
          <a:p>
            <a:pPr marL="1371600" marR="0" lvl="3" indent="0" algn="l" defTabSz="4572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Calibri" pitchFamily="34" charset="0"/>
                <a:ea typeface="ＭＳ Ｐゴシック" pitchFamily="34" charset="-128"/>
                <a:cs typeface="+mn-cs"/>
              </a:rPr>
              <a:t>Fourth level</a:t>
            </a:r>
          </a:p>
          <a:p>
            <a:pPr marL="1828800" marR="0" lvl="4" indent="0" algn="l" defTabSz="4572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Calibri" pitchFamily="34" charset="0"/>
                <a:ea typeface="ＭＳ Ｐゴシック" pitchFamily="34" charset="-128"/>
                <a:cs typeface="+mn-cs"/>
              </a:rPr>
              <a:t>Fifth level</a:t>
            </a:r>
          </a:p>
        </p:txBody>
      </p:sp>
      <p:sp>
        <p:nvSpPr>
          <p:cNvPr id="3078" name="Footer Placeholder 5"/>
          <p:cNvSpPr>
            <a:spLocks noGrp="1"/>
          </p:cNvSpPr>
          <p:nvPr>
            <p:ph type="ftr" sz="quarter" idx="4"/>
          </p:nvPr>
        </p:nvSpPr>
        <p:spPr bwMode="auto">
          <a:xfrm>
            <a:off x="0" y="8685213"/>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ＭＳ Ｐゴシック" pitchFamily="34" charset="-128"/>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en-US" sz="12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endParaRPr>
          </a:p>
        </p:txBody>
      </p:sp>
      <p:sp>
        <p:nvSpPr>
          <p:cNvPr id="3079" name="Slide Number Placeholder 6"/>
          <p:cNvSpPr>
            <a:spLocks noGrp="1"/>
          </p:cNvSpPr>
          <p:nvPr>
            <p:ph type="sldNum" sz="quarter" idx="5"/>
          </p:nvPr>
        </p:nvSpPr>
        <p:spPr bwMode="auto">
          <a:xfrm>
            <a:off x="3884612" y="8685212"/>
            <a:ext cx="2971800" cy="457200"/>
          </a:xfrm>
          <a:prstGeom prst="rect">
            <a:avLst/>
          </a:prstGeom>
          <a:noFill/>
          <a:ln>
            <a:noFill/>
          </a:ln>
        </p:spPr>
        <p:txBody>
          <a:bodyPr numCol="1" anchor="b" anchorCtr="0" compatLnSpc="1">
            <a:prstTxWarp prst="textNoShape">
              <a:avLst/>
            </a:prstTxWarp>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0BDB868D-DEEB-4517-942B-783686F3E0FE}" type="slidenum">
              <a:rPr lang="en-US" altLang="en-US" sz="1200"/>
              <a:t>*</a:t>
            </a:fld>
            <a:endParaRPr lang="en-US" altLang="en-US" sz="1200"/>
          </a:p>
        </p:txBody>
      </p:sp>
    </p:spTree>
  </p:cSld>
  <p:clrMap bg1="lt1" tx1="dk1" bg2="lt2" tx2="dk2" accent1="accent1" accent2="accent2" accent3="accent3" accent4="accent4" accent5="accent5" accent6="accent6" hlink="hlink" folHlink="folHlink"/>
  <p:notesStyle/>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2.xml.rels>&#65279;<?xml version="1.0" encoding="utf-8" standalone="yes"?><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&#65279;<?xml version="1.0" encoding="utf-8" standalone="yes"?><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&#65279;<?xml version="1.0" encoding="utf-8" standalone="yes"?><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&#65279;<?xml version="1.0" encoding="utf-8" standalone="yes"?><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&#65279;<?xml version="1.0" encoding="utf-8" standalone="yes"?><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&#65279;<?xml version="1.0" encoding="utf-8" standalone="yes"?><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6146" name="Slide Image Placeholder 1"/>
          <p:cNvSpPr>
            <a:spLocks noGrp="1" noRot="1" noChangeAspect="1" noTextEdit="1"/>
          </p:cNvSpPr>
          <p:nvPr>
            <p:ph type="sldImg" idx="2"/>
          </p:nvPr>
        </p:nvSpPr>
        <p:spPr>
          <a:xfrm>
            <a:off x="1143000" y="685800"/>
            <a:ext cx="4572000" cy="3429000"/>
          </a:xfrm>
          <a:prstGeom prst="rect">
            <a:avLst/>
          </a:prstGeom>
          <a:noFill/>
          <a:ln w="12700">
            <a:miter lim="800000"/>
          </a:ln>
        </p:spPr>
      </p:sp>
      <p:sp>
        <p:nvSpPr>
          <p:cNvPr id="6147" name="Notes Placeholder 2"/>
          <p:cNvSpPr>
            <a:spLocks noGrp="1"/>
          </p:cNvSpPr>
          <p:nvPr>
            <p:ph type="body" idx="3"/>
          </p:nvPr>
        </p:nvSpPr>
        <p:spPr>
          <a:xfrm>
            <a:off x="685800" y="4343400"/>
            <a:ext cx="5486400" cy="4114800"/>
          </a:xfrm>
          <a:prstGeom prst="rect">
            <a:avLst/>
          </a:prstGeom>
          <a:noFill/>
          <a:ln w="9525">
            <a:noFill/>
            <a:miter lim="800000"/>
          </a:ln>
        </p:spPr>
        <p:txBody>
          <a:bodyPr vert="horz" wrap="square" lIns="91440" tIns="45720" rIns="91440" bIns="45720" anchor="t" anchorCtr="0">
            <a:noAutofit/>
          </a:bodyPr>
          <a:lstStyle>
            <a:lvl1pPr marL="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1pPr>
            <a:lvl2pPr marL="4572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2pPr>
            <a:lvl3pPr marL="9144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3pPr>
            <a:lvl4pPr marL="13716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4pPr>
            <a:lvl5pPr marL="18288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5pPr>
          </a:lstStyle>
          <a:p>
            <a:pPr marL="0" lvl="0" indent="0"/>
            <a:r>
              <a:rPr lang="en-US" altLang="en-US" b="1">
                <a:latin typeface="Arial" pitchFamily="34" charset="0"/>
                <a:ea typeface="Arial" pitchFamily="34" charset="0"/>
              </a:rPr>
              <a:t>Fig. 1. </a:t>
            </a:r>
            <a:r>
              <a:rPr lang="en-US" altLang="en-US">
                <a:latin typeface="Arial" pitchFamily="34" charset="0"/>
                <a:ea typeface="Arial" pitchFamily="34" charset="0"/>
              </a:rPr>
              <a:t>La Cruz Plateau, Fildes Peninsula, King George Island, Antarctica, overlooking Maxwell Bay research site and Polytrichastrum alpinum. (A) Two of the nine open top chambers with control plots located within 0·5 m of each OTC; (B)Polytrichastrum alpinum growing at the site. A splash cup (around the male reproductive structures) can be seen on the male gametophyte at the top-centre of the photo.
</a:t>
            </a:r>
            <a:endParaRPr lang="en-US" altLang="en-US">
              <a:latin typeface="Arial" pitchFamily="34" charset="0"/>
              <a:ea typeface="Arial" pitchFamily="34" charset="0"/>
            </a:endParaRPr>
          </a:p>
          <a:p>
            <a:pPr marL="0" lvl="0" indent="0"/>
            <a:r>
              <a:rPr lang="en-US" altLang="en-US">
                <a:latin typeface="Arial" pitchFamily="34" charset="0"/>
                <a:ea typeface="Arial" pitchFamily="34" charset="0"/>
              </a:rPr>
              <a:t>Unless provided in the caption above, the following copyright applies to the content of this slide: © The Author 2016. Published by Oxford University Press on behalf of the Annals of Botany Company. All rights reserved. For Permissions, please email: journals.permissions@oup.com</a:t>
            </a:r>
            <a:endParaRPr lang="en-US" altLang="en-US">
              <a:latin typeface="Arial" pitchFamily="34" charset="0"/>
              <a:ea typeface="Arial" pitchFamily="34" charset="0"/>
            </a:endParaRPr>
          </a:p>
        </p:txBody>
      </p:sp>
      <p:sp>
        <p:nvSpPr>
          <p:cNvPr id="6148" name="Slide Number Placeholder 3"/>
          <p:cNvSpPr>
            <a:spLocks noGrp="1"/>
          </p:cNvSpPr>
          <p:nvPr>
            <p:ph type="sldNum"/>
          </p:nvPr>
        </p:nvSpPr>
        <p:spPr>
          <a:xfrm>
            <a:off x="3884612" y="8685212"/>
            <a:ext cx="2971800" cy="457200"/>
          </a:xfrm>
          <a:prstGeom prst="rect">
            <a:avLst/>
          </a:prstGeom>
          <a:noFill/>
          <a:ln>
            <a:noFill/>
            <a:miter lim="800000"/>
          </a:ln>
        </p:spPr>
        <p:txBody>
          <a:bodyPr anchor="b"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2810E809-F119-44B3-B562-13B64CEF4AD1}" type="slidenum">
              <a:rPr lang="en-US" altLang="en-US" sz="1200"/>
              <a:t>1</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6146" name="Slide Image Placeholder 1"/>
          <p:cNvSpPr>
            <a:spLocks noGrp="1" noRot="1" noChangeAspect="1" noTextEdit="1"/>
          </p:cNvSpPr>
          <p:nvPr>
            <p:ph type="sldImg" idx="2"/>
          </p:nvPr>
        </p:nvSpPr>
        <p:spPr>
          <a:xfrm>
            <a:off x="1143000" y="685800"/>
            <a:ext cx="4572000" cy="3429000"/>
          </a:xfrm>
          <a:prstGeom prst="rect">
            <a:avLst/>
          </a:prstGeom>
          <a:noFill/>
          <a:ln w="12700">
            <a:miter lim="800000"/>
          </a:ln>
        </p:spPr>
      </p:sp>
      <p:sp>
        <p:nvSpPr>
          <p:cNvPr id="6147" name="Notes Placeholder 2"/>
          <p:cNvSpPr>
            <a:spLocks noGrp="1"/>
          </p:cNvSpPr>
          <p:nvPr>
            <p:ph type="body" idx="3"/>
          </p:nvPr>
        </p:nvSpPr>
        <p:spPr>
          <a:xfrm>
            <a:off x="685800" y="4343400"/>
            <a:ext cx="5486400" cy="4114800"/>
          </a:xfrm>
          <a:prstGeom prst="rect">
            <a:avLst/>
          </a:prstGeom>
          <a:noFill/>
          <a:ln w="9525">
            <a:noFill/>
            <a:miter lim="800000"/>
          </a:ln>
        </p:spPr>
        <p:txBody>
          <a:bodyPr vert="horz" wrap="square" lIns="91440" tIns="45720" rIns="91440" bIns="45720" anchor="t" anchorCtr="0">
            <a:noAutofit/>
          </a:bodyPr>
          <a:lstStyle>
            <a:lvl1pPr marL="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1pPr>
            <a:lvl2pPr marL="4572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2pPr>
            <a:lvl3pPr marL="9144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3pPr>
            <a:lvl4pPr marL="13716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4pPr>
            <a:lvl5pPr marL="18288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5pPr>
          </a:lstStyle>
          <a:p>
            <a:pPr marL="0" lvl="0" indent="0"/>
            <a:r>
              <a:rPr lang="en-US" altLang="en-US" b="1">
                <a:latin typeface="Arial" pitchFamily="34" charset="0"/>
                <a:ea typeface="Arial" pitchFamily="34" charset="0"/>
              </a:rPr>
              <a:t>Fig. 2. </a:t>
            </a:r>
            <a:r>
              <a:rPr lang="en-US" altLang="en-US">
                <a:latin typeface="Arial" pitchFamily="34" charset="0"/>
                <a:ea typeface="Arial" pitchFamily="34" charset="0"/>
              </a:rPr>
              <a:t>Moss community composition does not differ between control and warmed plots. Non-metric multidimensional scaling (NMDS) plot shows relationships among percentage cover of full moss community assemblages in each OTC and control plot (stress = 0·09). The same numbers on the upper left-hand side of each point represent matched OTC and control plots; OTCs are represented by filled circles and control plots are represented by open circles. Community composition does not differ by treatment.
</a:t>
            </a:r>
            <a:endParaRPr lang="en-US" altLang="en-US">
              <a:latin typeface="Arial" pitchFamily="34" charset="0"/>
              <a:ea typeface="Arial" pitchFamily="34" charset="0"/>
            </a:endParaRPr>
          </a:p>
          <a:p>
            <a:pPr marL="0" lvl="0" indent="0"/>
            <a:r>
              <a:rPr lang="en-US" altLang="en-US">
                <a:latin typeface="Arial" pitchFamily="34" charset="0"/>
                <a:ea typeface="Arial" pitchFamily="34" charset="0"/>
              </a:rPr>
              <a:t>Unless provided in the caption above, the following copyright applies to the content of this slide: © The Author 2016. Published by Oxford University Press on behalf of the Annals of Botany Company. All rights reserved. For Permissions, please email: journals.permissions@oup.com</a:t>
            </a:r>
            <a:endParaRPr lang="en-US" altLang="en-US">
              <a:latin typeface="Arial" pitchFamily="34" charset="0"/>
              <a:ea typeface="Arial" pitchFamily="34" charset="0"/>
            </a:endParaRPr>
          </a:p>
        </p:txBody>
      </p:sp>
      <p:sp>
        <p:nvSpPr>
          <p:cNvPr id="6148" name="Slide Number Placeholder 3"/>
          <p:cNvSpPr>
            <a:spLocks noGrp="1"/>
          </p:cNvSpPr>
          <p:nvPr>
            <p:ph type="sldNum"/>
          </p:nvPr>
        </p:nvSpPr>
        <p:spPr>
          <a:xfrm>
            <a:off x="3884612" y="8685212"/>
            <a:ext cx="2971800" cy="457200"/>
          </a:xfrm>
          <a:prstGeom prst="rect">
            <a:avLst/>
          </a:prstGeom>
          <a:noFill/>
          <a:ln>
            <a:noFill/>
            <a:miter lim="800000"/>
          </a:ln>
        </p:spPr>
        <p:txBody>
          <a:bodyPr anchor="b"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2810E809-F119-44B3-B562-13B64CEF4AD1}" type="slidenum">
              <a:rPr lang="en-US" altLang="en-US" sz="1200"/>
              <a:t>2</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6146" name="Slide Image Placeholder 1"/>
          <p:cNvSpPr>
            <a:spLocks noGrp="1" noRot="1" noChangeAspect="1" noTextEdit="1"/>
          </p:cNvSpPr>
          <p:nvPr>
            <p:ph type="sldImg" idx="2"/>
          </p:nvPr>
        </p:nvSpPr>
        <p:spPr>
          <a:xfrm>
            <a:off x="1143000" y="685800"/>
            <a:ext cx="4572000" cy="3429000"/>
          </a:xfrm>
          <a:prstGeom prst="rect">
            <a:avLst/>
          </a:prstGeom>
          <a:noFill/>
          <a:ln w="12700">
            <a:miter lim="800000"/>
          </a:ln>
        </p:spPr>
      </p:sp>
      <p:sp>
        <p:nvSpPr>
          <p:cNvPr id="6147" name="Notes Placeholder 2"/>
          <p:cNvSpPr>
            <a:spLocks noGrp="1"/>
          </p:cNvSpPr>
          <p:nvPr>
            <p:ph type="body" idx="3"/>
          </p:nvPr>
        </p:nvSpPr>
        <p:spPr>
          <a:xfrm>
            <a:off x="685800" y="4343400"/>
            <a:ext cx="5486400" cy="4114800"/>
          </a:xfrm>
          <a:prstGeom prst="rect">
            <a:avLst/>
          </a:prstGeom>
          <a:noFill/>
          <a:ln w="9525">
            <a:noFill/>
            <a:miter lim="800000"/>
          </a:ln>
        </p:spPr>
        <p:txBody>
          <a:bodyPr vert="horz" wrap="square" lIns="91440" tIns="45720" rIns="91440" bIns="45720" anchor="t" anchorCtr="0">
            <a:noAutofit/>
          </a:bodyPr>
          <a:lstStyle>
            <a:lvl1pPr marL="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1pPr>
            <a:lvl2pPr marL="4572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2pPr>
            <a:lvl3pPr marL="9144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3pPr>
            <a:lvl4pPr marL="13716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4pPr>
            <a:lvl5pPr marL="18288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5pPr>
          </a:lstStyle>
          <a:p>
            <a:pPr marL="0" lvl="0" indent="0"/>
            <a:r>
              <a:rPr lang="en-US" altLang="en-US" b="1">
                <a:latin typeface="Arial" pitchFamily="34" charset="0"/>
                <a:ea typeface="Arial" pitchFamily="34" charset="0"/>
              </a:rPr>
              <a:t>Fig. 3. </a:t>
            </a:r>
            <a:r>
              <a:rPr lang="en-US" altLang="en-US">
                <a:latin typeface="Arial" pitchFamily="34" charset="0"/>
                <a:ea typeface="Arial" pitchFamily="34" charset="0"/>
              </a:rPr>
              <a:t>Greater overall moss percentage cover in warmed plots. (A) Mean percentage cover of all recorded moss species from control and OTC plots. (B) Mean percentage aggregate moss cover in OTCs and controls. All bars represent data mean (± s.e.), control plots are represented by open bars and filled bars represent OTC plots (n = 9, P = 0·06).
</a:t>
            </a:r>
            <a:endParaRPr lang="en-US" altLang="en-US">
              <a:latin typeface="Arial" pitchFamily="34" charset="0"/>
              <a:ea typeface="Arial" pitchFamily="34" charset="0"/>
            </a:endParaRPr>
          </a:p>
          <a:p>
            <a:pPr marL="0" lvl="0" indent="0"/>
            <a:r>
              <a:rPr lang="en-US" altLang="en-US">
                <a:latin typeface="Arial" pitchFamily="34" charset="0"/>
                <a:ea typeface="Arial" pitchFamily="34" charset="0"/>
              </a:rPr>
              <a:t>Unless provided in the caption above, the following copyright applies to the content of this slide: © The Author 2016. Published by Oxford University Press on behalf of the Annals of Botany Company. All rights reserved. For Permissions, please email: journals.permissions@oup.com</a:t>
            </a:r>
            <a:endParaRPr lang="en-US" altLang="en-US">
              <a:latin typeface="Arial" pitchFamily="34" charset="0"/>
              <a:ea typeface="Arial" pitchFamily="34" charset="0"/>
            </a:endParaRPr>
          </a:p>
        </p:txBody>
      </p:sp>
      <p:sp>
        <p:nvSpPr>
          <p:cNvPr id="6148" name="Slide Number Placeholder 3"/>
          <p:cNvSpPr>
            <a:spLocks noGrp="1"/>
          </p:cNvSpPr>
          <p:nvPr>
            <p:ph type="sldNum"/>
          </p:nvPr>
        </p:nvSpPr>
        <p:spPr>
          <a:xfrm>
            <a:off x="3884612" y="8685212"/>
            <a:ext cx="2971800" cy="457200"/>
          </a:xfrm>
          <a:prstGeom prst="rect">
            <a:avLst/>
          </a:prstGeom>
          <a:noFill/>
          <a:ln>
            <a:noFill/>
            <a:miter lim="800000"/>
          </a:ln>
        </p:spPr>
        <p:txBody>
          <a:bodyPr anchor="b"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2810E809-F119-44B3-B562-13B64CEF4AD1}" type="slidenum">
              <a:rPr lang="en-US" altLang="en-US" sz="1200"/>
              <a:t>3</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6146" name="Slide Image Placeholder 1"/>
          <p:cNvSpPr>
            <a:spLocks noGrp="1" noRot="1" noChangeAspect="1" noTextEdit="1"/>
          </p:cNvSpPr>
          <p:nvPr>
            <p:ph type="sldImg" idx="2"/>
          </p:nvPr>
        </p:nvSpPr>
        <p:spPr>
          <a:xfrm>
            <a:off x="1143000" y="685800"/>
            <a:ext cx="4572000" cy="3429000"/>
          </a:xfrm>
          <a:prstGeom prst="rect">
            <a:avLst/>
          </a:prstGeom>
          <a:noFill/>
          <a:ln w="12700">
            <a:miter lim="800000"/>
          </a:ln>
        </p:spPr>
      </p:sp>
      <p:sp>
        <p:nvSpPr>
          <p:cNvPr id="6147" name="Notes Placeholder 2"/>
          <p:cNvSpPr>
            <a:spLocks noGrp="1"/>
          </p:cNvSpPr>
          <p:nvPr>
            <p:ph type="body" idx="3"/>
          </p:nvPr>
        </p:nvSpPr>
        <p:spPr>
          <a:xfrm>
            <a:off x="685800" y="4343400"/>
            <a:ext cx="5486400" cy="4114800"/>
          </a:xfrm>
          <a:prstGeom prst="rect">
            <a:avLst/>
          </a:prstGeom>
          <a:noFill/>
          <a:ln w="9525">
            <a:noFill/>
            <a:miter lim="800000"/>
          </a:ln>
        </p:spPr>
        <p:txBody>
          <a:bodyPr vert="horz" wrap="square" lIns="91440" tIns="45720" rIns="91440" bIns="45720" anchor="t" anchorCtr="0">
            <a:noAutofit/>
          </a:bodyPr>
          <a:lstStyle>
            <a:lvl1pPr marL="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1pPr>
            <a:lvl2pPr marL="4572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2pPr>
            <a:lvl3pPr marL="9144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3pPr>
            <a:lvl4pPr marL="13716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4pPr>
            <a:lvl5pPr marL="18288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5pPr>
          </a:lstStyle>
          <a:p>
            <a:pPr marL="0" lvl="0" indent="0"/>
            <a:r>
              <a:rPr lang="en-US" altLang="en-US" b="1">
                <a:latin typeface="Arial" pitchFamily="34" charset="0"/>
                <a:ea typeface="Arial" pitchFamily="34" charset="0"/>
              </a:rPr>
              <a:t>Fig. 4. </a:t>
            </a:r>
            <a:r>
              <a:rPr lang="en-US" altLang="en-US">
                <a:latin typeface="Arial" pitchFamily="34" charset="0"/>
                <a:ea typeface="Arial" pitchFamily="34" charset="0"/>
              </a:rPr>
              <a:t>Temperature and relative humidity in control and warmed plots. (A) Mean daily summer temperatures in OTC and control plots for five of seven consecutive years (data median represented by horizontal line, mean represented by cross, ±95 % confidence interval (CI), dots represent outliers; n = 509; P = 0·009). (B) Mean temperatures (± s.e.) measured along a vertical canopy gradient (ambient, canopy, rhizoid and soil level; n = 65532; P &lt; 0·0001). (C) Mean daily summer percentage relative humidity in OTC and control plots for five of seven consecutive years (data mean represented by cross, ±95 % CI, dots represent outliers; n = 448; P = 0·0001). Open boxes and bars represent control plots, and filled boxes and bars represent OTC plots. Data collected at La Cruz Plateau on Fildes Peninsula, King George Island.
</a:t>
            </a:r>
            <a:endParaRPr lang="en-US" altLang="en-US">
              <a:latin typeface="Arial" pitchFamily="34" charset="0"/>
              <a:ea typeface="Arial" pitchFamily="34" charset="0"/>
            </a:endParaRPr>
          </a:p>
          <a:p>
            <a:pPr marL="0" lvl="0" indent="0"/>
            <a:r>
              <a:rPr lang="en-US" altLang="en-US">
                <a:latin typeface="Arial" pitchFamily="34" charset="0"/>
                <a:ea typeface="Arial" pitchFamily="34" charset="0"/>
              </a:rPr>
              <a:t>Unless provided in the caption above, the following copyright applies to the content of this slide: © The Author 2016. Published by Oxford University Press on behalf of the Annals of Botany Company. All rights reserved. For Permissions, please email: journals.permissions@oup.com</a:t>
            </a:r>
            <a:endParaRPr lang="en-US" altLang="en-US">
              <a:latin typeface="Arial" pitchFamily="34" charset="0"/>
              <a:ea typeface="Arial" pitchFamily="34" charset="0"/>
            </a:endParaRPr>
          </a:p>
        </p:txBody>
      </p:sp>
      <p:sp>
        <p:nvSpPr>
          <p:cNvPr id="6148" name="Slide Number Placeholder 3"/>
          <p:cNvSpPr>
            <a:spLocks noGrp="1"/>
          </p:cNvSpPr>
          <p:nvPr>
            <p:ph type="sldNum"/>
          </p:nvPr>
        </p:nvSpPr>
        <p:spPr>
          <a:xfrm>
            <a:off x="3884612" y="8685212"/>
            <a:ext cx="2971800" cy="457200"/>
          </a:xfrm>
          <a:prstGeom prst="rect">
            <a:avLst/>
          </a:prstGeom>
          <a:noFill/>
          <a:ln>
            <a:noFill/>
            <a:miter lim="800000"/>
          </a:ln>
        </p:spPr>
        <p:txBody>
          <a:bodyPr anchor="b"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2810E809-F119-44B3-B562-13B64CEF4AD1}" type="slidenum">
              <a:rPr lang="en-US" altLang="en-US" sz="1200"/>
              <a:t>4</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6146" name="Slide Image Placeholder 1"/>
          <p:cNvSpPr>
            <a:spLocks noGrp="1" noRot="1" noChangeAspect="1" noTextEdit="1"/>
          </p:cNvSpPr>
          <p:nvPr>
            <p:ph type="sldImg" idx="2"/>
          </p:nvPr>
        </p:nvSpPr>
        <p:spPr>
          <a:xfrm>
            <a:off x="1143000" y="685800"/>
            <a:ext cx="4572000" cy="3429000"/>
          </a:xfrm>
          <a:prstGeom prst="rect">
            <a:avLst/>
          </a:prstGeom>
          <a:noFill/>
          <a:ln w="12700">
            <a:miter lim="800000"/>
          </a:ln>
        </p:spPr>
      </p:sp>
      <p:sp>
        <p:nvSpPr>
          <p:cNvPr id="6147" name="Notes Placeholder 2"/>
          <p:cNvSpPr>
            <a:spLocks noGrp="1"/>
          </p:cNvSpPr>
          <p:nvPr>
            <p:ph type="body" idx="3"/>
          </p:nvPr>
        </p:nvSpPr>
        <p:spPr>
          <a:xfrm>
            <a:off x="685800" y="4343400"/>
            <a:ext cx="5486400" cy="4114800"/>
          </a:xfrm>
          <a:prstGeom prst="rect">
            <a:avLst/>
          </a:prstGeom>
          <a:noFill/>
          <a:ln w="9525">
            <a:noFill/>
            <a:miter lim="800000"/>
          </a:ln>
        </p:spPr>
        <p:txBody>
          <a:bodyPr vert="horz" wrap="square" lIns="91440" tIns="45720" rIns="91440" bIns="45720" anchor="t" anchorCtr="0">
            <a:noAutofit/>
          </a:bodyPr>
          <a:lstStyle>
            <a:lvl1pPr marL="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1pPr>
            <a:lvl2pPr marL="4572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2pPr>
            <a:lvl3pPr marL="9144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3pPr>
            <a:lvl4pPr marL="13716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4pPr>
            <a:lvl5pPr marL="18288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5pPr>
          </a:lstStyle>
          <a:p>
            <a:pPr marL="0" lvl="0" indent="0"/>
            <a:r>
              <a:rPr lang="en-US" altLang="en-US" b="1">
                <a:latin typeface="Arial" pitchFamily="34" charset="0"/>
                <a:ea typeface="Arial" pitchFamily="34" charset="0"/>
              </a:rPr>
              <a:t>Fig. 5. </a:t>
            </a:r>
            <a:r>
              <a:rPr lang="en-US" altLang="en-US">
                <a:latin typeface="Arial" pitchFamily="34" charset="0"/>
                <a:ea typeface="Arial" pitchFamily="34" charset="0"/>
              </a:rPr>
              <a:t>In situ physiological status of Polytrichastrum alpinum moss canopies differ by treatment. (A) PSII efficiency (Fv/Fm; n = 24; P = 0·02) and (B) chlorophyll content [chlorophyll fluorescence ratio (CFR); n = 12; P = 0·14]. Bars represent data mean ± s.e.; open bars represent control plots and filled bars represent OTC plots.
</a:t>
            </a:r>
            <a:endParaRPr lang="en-US" altLang="en-US">
              <a:latin typeface="Arial" pitchFamily="34" charset="0"/>
              <a:ea typeface="Arial" pitchFamily="34" charset="0"/>
            </a:endParaRPr>
          </a:p>
          <a:p>
            <a:pPr marL="0" lvl="0" indent="0"/>
            <a:r>
              <a:rPr lang="en-US" altLang="en-US">
                <a:latin typeface="Arial" pitchFamily="34" charset="0"/>
                <a:ea typeface="Arial" pitchFamily="34" charset="0"/>
              </a:rPr>
              <a:t>Unless provided in the caption above, the following copyright applies to the content of this slide: © The Author 2016. Published by Oxford University Press on behalf of the Annals of Botany Company. All rights reserved. For Permissions, please email: journals.permissions@oup.com</a:t>
            </a:r>
            <a:endParaRPr lang="en-US" altLang="en-US">
              <a:latin typeface="Arial" pitchFamily="34" charset="0"/>
              <a:ea typeface="Arial" pitchFamily="34" charset="0"/>
            </a:endParaRPr>
          </a:p>
        </p:txBody>
      </p:sp>
      <p:sp>
        <p:nvSpPr>
          <p:cNvPr id="6148" name="Slide Number Placeholder 3"/>
          <p:cNvSpPr>
            <a:spLocks noGrp="1"/>
          </p:cNvSpPr>
          <p:nvPr>
            <p:ph type="sldNum"/>
          </p:nvPr>
        </p:nvSpPr>
        <p:spPr>
          <a:xfrm>
            <a:off x="3884612" y="8685212"/>
            <a:ext cx="2971800" cy="457200"/>
          </a:xfrm>
          <a:prstGeom prst="rect">
            <a:avLst/>
          </a:prstGeom>
          <a:noFill/>
          <a:ln>
            <a:noFill/>
            <a:miter lim="800000"/>
          </a:ln>
        </p:spPr>
        <p:txBody>
          <a:bodyPr anchor="b"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2810E809-F119-44B3-B562-13B64CEF4AD1}" type="slidenum">
              <a:rPr lang="en-US" altLang="en-US" sz="1200"/>
              <a:t>5</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6146" name="Slide Image Placeholder 1"/>
          <p:cNvSpPr>
            <a:spLocks noGrp="1" noRot="1" noChangeAspect="1" noTextEdit="1"/>
          </p:cNvSpPr>
          <p:nvPr>
            <p:ph type="sldImg" idx="2"/>
          </p:nvPr>
        </p:nvSpPr>
        <p:spPr>
          <a:xfrm>
            <a:off x="1143000" y="685800"/>
            <a:ext cx="4572000" cy="3429000"/>
          </a:xfrm>
          <a:prstGeom prst="rect">
            <a:avLst/>
          </a:prstGeom>
          <a:noFill/>
          <a:ln w="12700">
            <a:miter lim="800000"/>
          </a:ln>
        </p:spPr>
      </p:sp>
      <p:sp>
        <p:nvSpPr>
          <p:cNvPr id="6147" name="Notes Placeholder 2"/>
          <p:cNvSpPr>
            <a:spLocks noGrp="1"/>
          </p:cNvSpPr>
          <p:nvPr>
            <p:ph type="body" idx="3"/>
          </p:nvPr>
        </p:nvSpPr>
        <p:spPr>
          <a:xfrm>
            <a:off x="685800" y="4343400"/>
            <a:ext cx="5486400" cy="4114800"/>
          </a:xfrm>
          <a:prstGeom prst="rect">
            <a:avLst/>
          </a:prstGeom>
          <a:noFill/>
          <a:ln w="9525">
            <a:noFill/>
            <a:miter lim="800000"/>
          </a:ln>
        </p:spPr>
        <p:txBody>
          <a:bodyPr vert="horz" wrap="square" lIns="91440" tIns="45720" rIns="91440" bIns="45720" anchor="t" anchorCtr="0">
            <a:noAutofit/>
          </a:bodyPr>
          <a:lstStyle>
            <a:lvl1pPr marL="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1pPr>
            <a:lvl2pPr marL="4572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2pPr>
            <a:lvl3pPr marL="9144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3pPr>
            <a:lvl4pPr marL="13716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4pPr>
            <a:lvl5pPr marL="18288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5pPr>
          </a:lstStyle>
          <a:p>
            <a:pPr marL="0" lvl="0" indent="0"/>
            <a:r>
              <a:rPr lang="en-US" altLang="en-US" b="1">
                <a:latin typeface="Arial" pitchFamily="34" charset="0"/>
                <a:ea typeface="Arial" pitchFamily="34" charset="0"/>
              </a:rPr>
              <a:t>Fig. 6. </a:t>
            </a:r>
            <a:r>
              <a:rPr lang="en-US" altLang="en-US">
                <a:latin typeface="Arial" pitchFamily="34" charset="0"/>
                <a:ea typeface="Arial" pitchFamily="34" charset="0"/>
              </a:rPr>
              <a:t>Tissue metabolic properties of P. alpinum mosses differ by treatment. Metabolic properties of P. alpinum photosynthetic tissue collected from control (open circles) and OTC plots (filled circles) differ: (A) total protein content of P. alpinum tissue (n = 6; P &lt; 0·0001); (B) tissue carotenoids (n = 6; P = 0·01); (C) thiobarburic acid-reactive substances (n= 6; P = 0·0009); (D) peroxidase activity (n = 6; P = 0·005); (E) superoxide dismutase activity (n = 6; P = 0·002); and (F) ascorbate peroxidase activity (n = 6; P &lt; 0·0001). Each circle represents an individual assay and the horizontal bar represents the data mean.
</a:t>
            </a:r>
            <a:endParaRPr lang="en-US" altLang="en-US">
              <a:latin typeface="Arial" pitchFamily="34" charset="0"/>
              <a:ea typeface="Arial" pitchFamily="34" charset="0"/>
            </a:endParaRPr>
          </a:p>
          <a:p>
            <a:pPr marL="0" lvl="0" indent="0"/>
            <a:r>
              <a:rPr lang="en-US" altLang="en-US">
                <a:latin typeface="Arial" pitchFamily="34" charset="0"/>
                <a:ea typeface="Arial" pitchFamily="34" charset="0"/>
              </a:rPr>
              <a:t>Unless provided in the caption above, the following copyright applies to the content of this slide: © The Author 2016. Published by Oxford University Press on behalf of the Annals of Botany Company. All rights reserved. For Permissions, please email: journals.permissions@oup.com</a:t>
            </a:r>
            <a:endParaRPr lang="en-US" altLang="en-US">
              <a:latin typeface="Arial" pitchFamily="34" charset="0"/>
              <a:ea typeface="Arial" pitchFamily="34" charset="0"/>
            </a:endParaRPr>
          </a:p>
        </p:txBody>
      </p:sp>
      <p:sp>
        <p:nvSpPr>
          <p:cNvPr id="6148" name="Slide Number Placeholder 3"/>
          <p:cNvSpPr>
            <a:spLocks noGrp="1"/>
          </p:cNvSpPr>
          <p:nvPr>
            <p:ph type="sldNum"/>
          </p:nvPr>
        </p:nvSpPr>
        <p:spPr>
          <a:xfrm>
            <a:off x="3884612" y="8685212"/>
            <a:ext cx="2971800" cy="457200"/>
          </a:xfrm>
          <a:prstGeom prst="rect">
            <a:avLst/>
          </a:prstGeom>
          <a:noFill/>
          <a:ln>
            <a:noFill/>
            <a:miter lim="800000"/>
          </a:ln>
        </p:spPr>
        <p:txBody>
          <a:bodyPr anchor="b"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2810E809-F119-44B3-B562-13B64CEF4AD1}" type="slidenum">
              <a:rPr lang="en-US" altLang="en-US" sz="1200"/>
              <a:t>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spTree>
      <p:nvGrpSpPr>
        <p:cNvPr id="1" name=""/>
        <p:cNvGrpSpPr/>
        <p:nvPr/>
      </p:nvGrpSpPr>
      <p:grpSpPr>
        <a:xfrm>
          <a:off x="0" y="0"/>
          <a:ext cx="0" cy="0"/>
        </a:xfrm>
      </p:grpSpPr>
      <p:sp>
        <p:nvSpPr>
          <p:cNvPr id="6146" name="Slide Image Placeholder 1"/>
          <p:cNvSpPr>
            <a:spLocks noGrp="1" noRot="1" noChangeAspect="1" noTextEdit="1"/>
          </p:cNvSpPr>
          <p:nvPr>
            <p:ph type="sldImg" idx="2"/>
          </p:nvPr>
        </p:nvSpPr>
        <p:spPr>
          <a:xfrm>
            <a:off x="1143000" y="685800"/>
            <a:ext cx="4572000" cy="3429000"/>
          </a:xfrm>
          <a:prstGeom prst="rect">
            <a:avLst/>
          </a:prstGeom>
          <a:noFill/>
          <a:ln w="12700">
            <a:miter lim="800000"/>
          </a:ln>
        </p:spPr>
      </p:sp>
      <p:sp>
        <p:nvSpPr>
          <p:cNvPr id="6147" name="Notes Placeholder 2"/>
          <p:cNvSpPr>
            <a:spLocks noGrp="1"/>
          </p:cNvSpPr>
          <p:nvPr>
            <p:ph type="body" idx="3"/>
          </p:nvPr>
        </p:nvSpPr>
        <p:spPr>
          <a:xfrm>
            <a:off x="685800" y="4343400"/>
            <a:ext cx="5486400" cy="4114800"/>
          </a:xfrm>
          <a:prstGeom prst="rect">
            <a:avLst/>
          </a:prstGeom>
          <a:noFill/>
          <a:ln w="9525">
            <a:noFill/>
            <a:miter lim="800000"/>
          </a:ln>
        </p:spPr>
        <p:txBody>
          <a:bodyPr vert="horz" wrap="square" lIns="91440" tIns="45720" rIns="91440" bIns="45720" anchor="t" anchorCtr="0">
            <a:noAutofit/>
          </a:bodyPr>
          <a:lstStyle>
            <a:lvl1pPr marL="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1pPr>
            <a:lvl2pPr marL="4572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2pPr>
            <a:lvl3pPr marL="9144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3pPr>
            <a:lvl4pPr marL="13716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4pPr>
            <a:lvl5pPr marL="18288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5pPr>
          </a:lstStyle>
          <a:p>
            <a:pPr marL="0" lvl="0" indent="0"/>
            <a:r>
              <a:rPr lang="en-US" altLang="en-US" b="1">
                <a:latin typeface="Arial" pitchFamily="34" charset="0"/>
                <a:ea typeface="Arial" pitchFamily="34" charset="0"/>
              </a:rPr>
              <a:t>Fig. 7. </a:t>
            </a:r>
            <a:r>
              <a:rPr lang="en-US" altLang="en-US">
                <a:latin typeface="Arial" pitchFamily="34" charset="0"/>
                <a:ea typeface="Arial" pitchFamily="34" charset="0"/>
              </a:rPr>
              <a:t>Polytrichastrum alpinum moss canopies are less dense in warmed plots and have more gametophytes expressing gametangia. (A) Number of individual gametophytes of three ontological stages and total gametophyte counts per core (1·9 cm diameter) of P. alpinum from control and OTC plots. Mean number of total gametophytes per core differed significantly between treatments (n = 18; P = 0·05). Bars represent data mean (± s.e.); open bars represent cores from control plots and filled bars represent cores from OTCs. (B) Percentage of P. alpinum gametophytes expressing gametangia is higher in OTC vs. control plots (18·58 and 5·99 % respectively, P = 0·002) from sampled cores.
</a:t>
            </a:r>
            <a:endParaRPr lang="en-US" altLang="en-US">
              <a:latin typeface="Arial" pitchFamily="34" charset="0"/>
              <a:ea typeface="Arial" pitchFamily="34" charset="0"/>
            </a:endParaRPr>
          </a:p>
          <a:p>
            <a:pPr marL="0" lvl="0" indent="0"/>
            <a:r>
              <a:rPr lang="en-US" altLang="en-US">
                <a:latin typeface="Arial" pitchFamily="34" charset="0"/>
                <a:ea typeface="Arial" pitchFamily="34" charset="0"/>
              </a:rPr>
              <a:t>Unless provided in the caption above, the following copyright applies to the content of this slide: © The Author 2016. Published by Oxford University Press on behalf of the Annals of Botany Company. All rights reserved. For Permissions, please email: journals.permissions@oup.com</a:t>
            </a:r>
            <a:endParaRPr lang="en-US" altLang="en-US">
              <a:latin typeface="Arial" pitchFamily="34" charset="0"/>
              <a:ea typeface="Arial" pitchFamily="34" charset="0"/>
            </a:endParaRPr>
          </a:p>
        </p:txBody>
      </p:sp>
      <p:sp>
        <p:nvSpPr>
          <p:cNvPr id="6148" name="Slide Number Placeholder 3"/>
          <p:cNvSpPr>
            <a:spLocks noGrp="1"/>
          </p:cNvSpPr>
          <p:nvPr>
            <p:ph type="sldNum"/>
          </p:nvPr>
        </p:nvSpPr>
        <p:spPr>
          <a:xfrm>
            <a:off x="3884612" y="8685212"/>
            <a:ext cx="2971800" cy="457200"/>
          </a:xfrm>
          <a:prstGeom prst="rect">
            <a:avLst/>
          </a:prstGeom>
          <a:noFill/>
          <a:ln>
            <a:noFill/>
            <a:miter lim="800000"/>
          </a:ln>
        </p:spPr>
        <p:txBody>
          <a:bodyPr anchor="b"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2810E809-F119-44B3-B562-13B64CEF4AD1}" type="slidenum">
              <a:rPr lang="en-US" altLang="en-US" sz="1200"/>
              <a:t>7</a:t>
            </a:fld>
            <a:endParaRPr lang="en-US" altLang="en-US" sz="1200"/>
          </a:p>
        </p:txBody>
      </p:sp>
    </p:spTree>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http://schemas.openxmlformats.org/presentationml/2006/main">
  <p:cSld name="Title and Content">
    <p:bg>
      <p:bgPr>
        <a:solidFill>
          <a:schemeClr val="bg1"/>
        </a:solidFill>
      </p:bgPr>
    </p:bg>
    <p:spTree>
      <p:nvGrpSpPr>
        <p:cNvPr id="1" name=""/>
        <p:cNvGrpSpPr/>
        <p:nvPr/>
      </p:nvGrpSpPr>
      <p:grpSpPr/>
      <p:sp>
        <p:nvSpPr>
          <p:cNvPr id="3" name="Content Placeholder 2"/>
          <p:cNvSpPr>
            <a:spLocks noGrp="1"/>
          </p:cNvSpPr>
          <p:nvPr>
            <p:ph idx="1"/>
          </p:nvPr>
        </p:nvSpPr>
        <p:spPr>
          <a:xfrm>
            <a:off x="457200" y="1280731"/>
            <a:ext cx="8229600" cy="444182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Placeholder 1"/>
          <p:cNvSpPr>
            <a:spLocks noGrp="1"/>
          </p:cNvSpPr>
          <p:nvPr>
            <p:ph type="title"/>
          </p:nvPr>
        </p:nvSpPr>
        <p:spPr bwMode="auto">
          <a:xfrm>
            <a:off x="457200" y="425450"/>
            <a:ext cx="6108853" cy="612775"/>
          </a:xfrm>
          <a:prstGeom prst="rect">
            <a:avLst/>
          </a:prstGeom>
          <a:noFill/>
          <a:ln>
            <a:noFill/>
          </a:ln>
        </p:spPr>
        <p:txBody>
          <a:bodyPr/>
          <a:lstStyle/>
          <a:p>
            <a:pPr lvl="0"/>
            <a:r>
              <a:rPr lang="en-US" altLang="en-US"/>
              <a:t>Click to edit Master title style</a:t>
            </a:r>
          </a:p>
        </p:txBody>
      </p:sp>
      <p:sp>
        <p:nvSpPr>
          <p:cNvPr id="2054" name="Footer Placeholder 3"/>
          <p:cNvSpPr>
            <a:spLocks noGrp="1"/>
          </p:cNvSpPr>
          <p:nvPr>
            <p:ph type="ftr" sz="quarter" idx="10"/>
          </p:nvPr>
        </p:nvSpPr>
        <p:spPr>
          <a:xfrm>
            <a:off x="0" y="5994400"/>
            <a:ext cx="7677150" cy="863600"/>
          </a:xfrm>
          <a:prstGeom prst="rect">
            <a:avLst/>
          </a:prstGeom>
        </p:spPr>
        <p:txBody>
          <a:bodyPr vert="horz" lIns="180000" tIns="0" rIns="180000" bIns="0" rtlCol="0" anchor="ctr"/>
          <a:lstStyle>
            <a:lvl1pPr eaLnBrk="0" hangingPunct="0">
              <a:defRPr sz="1000"/>
            </a:lvl1pPr>
          </a:lstStyle>
          <a:p>
            <a:pPr marL="0" marR="0" lvl="0" indent="0" algn="l" defTabSz="914400" rtl="0" eaLnBrk="0" fontAlgn="base" latinLnBrk="0" hangingPunct="0">
              <a:lnSpc>
                <a:spcPct val="100000"/>
              </a:lnSpc>
              <a:spcBef>
                <a:spcPct val="0"/>
              </a:spcBef>
              <a:spcAft>
                <a:spcPts val="600"/>
              </a:spcAft>
              <a:buClrTx/>
              <a:buSzTx/>
              <a:buFontTx/>
              <a:buNone/>
              <a:defRPr/>
            </a:pPr>
            <a:endParaRPr kumimoji="0" lang="en-US" sz="1000" b="0" i="0" u="none" strike="noStrike" kern="1200" cap="none" spc="0" normalizeH="0" baseline="0" noProof="0">
              <a:ln>
                <a:noFill/>
              </a:ln>
              <a:solidFill>
                <a:srgbClr val="2A2A2A"/>
              </a:solidFill>
              <a:effectLst/>
              <a:uLnTx/>
              <a:uFillTx/>
              <a:latin typeface="Arial" pitchFamily="34" charset="0"/>
              <a:ea typeface="ＭＳ Ｐゴシック" pitchFamily="34" charset="-128"/>
              <a:cs typeface="+mn-cs"/>
            </a:endParaRPr>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http://schemas.openxmlformats.org/presentationml/2006/main">
  <p:cSld>
    <p:bg>
      <p:bgPr>
        <a:solidFill>
          <a:schemeClr val="bg1"/>
        </a:solidFill>
      </p:bgPr>
    </p:bg>
    <p:spTree>
      <p:nvGrpSpPr>
        <p:cNvPr id="1" name=""/>
        <p:cNvGrpSpPr/>
        <p:nvPr/>
      </p:nvGrpSpPr>
      <p:grpSpPr/>
      <p:sp>
        <p:nvSpPr>
          <p:cNvPr id="1026" name="Date Placeholder 3"/>
          <p:cNvSpPr txBox="1"/>
          <p:nvPr/>
        </p:nvSpPr>
        <p:spPr bwMode="auto">
          <a:xfrm>
            <a:off x="1905000" y="6400800"/>
            <a:ext cx="2133600" cy="365125"/>
          </a:xfrm>
          <a:prstGeom prst="rect">
            <a:avLst/>
          </a:prstGeom>
          <a:noFill/>
          <a:ln>
            <a:noFill/>
          </a:ln>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en-US" sz="1200" b="0" i="0" u="none" strike="noStrike" kern="1200" cap="none" spc="0" normalizeH="0" baseline="0" noProof="0">
              <a:ln>
                <a:noFill/>
              </a:ln>
              <a:solidFill>
                <a:srgbClr val="898989"/>
              </a:solidFill>
              <a:effectLst/>
              <a:uLnTx/>
              <a:uFillTx/>
              <a:latin typeface="Arial" pitchFamily="34" charset="0"/>
              <a:ea typeface="ＭＳ Ｐゴシック" pitchFamily="34" charset="-128"/>
              <a:cs typeface="+mn-cs"/>
            </a:endParaRPr>
          </a:p>
        </p:txBody>
      </p:sp>
      <p:sp>
        <p:nvSpPr>
          <p:cNvPr id="1027" name="Title Placeholder 1"/>
          <p:cNvSpPr>
            <a:spLocks noGrp="1"/>
          </p:cNvSpPr>
          <p:nvPr>
            <p:ph type="title"/>
          </p:nvPr>
        </p:nvSpPr>
        <p:spPr>
          <a:xfrm>
            <a:off x="457200" y="425450"/>
            <a:ext cx="6119812" cy="612775"/>
          </a:xfrm>
          <a:prstGeom prst="rect">
            <a:avLst/>
          </a:prstGeom>
          <a:noFill/>
          <a:ln>
            <a:noFill/>
            <a:miter lim="800000"/>
          </a:ln>
        </p:spPr>
        <p:txBody>
          <a:bodyPr lIns="0" tIns="0" rIns="0" bIns="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t>Click to edit Master title style</a:t>
            </a:r>
          </a:p>
        </p:txBody>
      </p:sp>
      <p:sp>
        <p:nvSpPr>
          <p:cNvPr id="1028" name="Text Placeholder 2"/>
          <p:cNvSpPr>
            <a:spLocks noGrp="1"/>
          </p:cNvSpPr>
          <p:nvPr>
            <p:ph type="body" idx="1"/>
          </p:nvPr>
        </p:nvSpPr>
        <p:spPr>
          <a:xfrm>
            <a:off x="457200" y="1281112"/>
            <a:ext cx="8229600" cy="4441825"/>
          </a:xfrm>
          <a:prstGeom prst="rect">
            <a:avLst/>
          </a:prstGeom>
          <a:noFill/>
          <a:ln>
            <a:noFill/>
            <a:miter lim="800000"/>
          </a:ln>
        </p:spPr>
        <p:txBody>
          <a:bodyPr>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lvl="0"/>
            <a:r>
              <a:t>Click to edit Master text styles</a:t>
            </a:r>
          </a:p>
          <a:p>
            <a:pPr lvl="1"/>
            <a:r>
              <a:t>Second level</a:t>
            </a:r>
          </a:p>
          <a:p>
            <a:pPr lvl="2"/>
            <a:r>
              <a:t>Third level</a:t>
            </a:r>
          </a:p>
          <a:p>
            <a:pPr lvl="3"/>
            <a:r>
              <a:t>Fourth level</a:t>
            </a:r>
          </a:p>
          <a:p>
            <a:pPr lvl="4"/>
            <a:r>
              <a:t>Fifth level</a:t>
            </a:r>
          </a:p>
        </p:txBody>
      </p:sp>
      <p:sp>
        <p:nvSpPr>
          <p:cNvPr id="1029" name="Footer Placeholder 3"/>
          <p:cNvSpPr>
            <a:spLocks noGrp="1"/>
          </p:cNvSpPr>
          <p:nvPr>
            <p:ph type="ftr" sz="quarter" idx="3"/>
          </p:nvPr>
        </p:nvSpPr>
        <p:spPr>
          <a:xfrm>
            <a:off x="0" y="5994400"/>
            <a:ext cx="7677150" cy="863600"/>
          </a:xfrm>
          <a:prstGeom prst="rect">
            <a:avLst/>
          </a:prstGeom>
        </p:spPr>
        <p:txBody>
          <a:bodyPr vert="horz" lIns="180000" tIns="0" rIns="180000" bIns="0" rtlCol="0" anchor="ctr"/>
          <a:lstStyle>
            <a:lvl1pPr algn="l" eaLnBrk="1" hangingPunct="1">
              <a:spcAft>
                <a:spcPts val="600"/>
              </a:spcAft>
              <a:defRPr sz="800">
                <a:solidFill>
                  <a:srgbClr val="2A2A2A"/>
                </a:solidFill>
                <a:latin typeface="Arial" pitchFamily="34" charset="0"/>
                <a:ea typeface="ＭＳ Ｐゴシック" pitchFamily="34" charset="-128"/>
              </a:defRPr>
            </a:lvl1pPr>
          </a:lstStyle>
          <a:p>
            <a:pPr marL="0" marR="0" lvl="0" indent="0" algn="l" defTabSz="914400" rtl="0" eaLnBrk="1" fontAlgn="base" latinLnBrk="0" hangingPunct="1">
              <a:lnSpc>
                <a:spcPct val="100000"/>
              </a:lnSpc>
              <a:spcBef>
                <a:spcPct val="0"/>
              </a:spcBef>
              <a:spcAft>
                <a:spcPts val="600"/>
              </a:spcAft>
              <a:buClrTx/>
              <a:buSzTx/>
              <a:buFontTx/>
              <a:buNone/>
              <a:defRPr/>
            </a:pPr>
            <a:endParaRPr kumimoji="0" lang="en-US" altLang="en-US" sz="800" b="0" i="0" u="none" strike="noStrike" kern="1200" cap="none" spc="0" normalizeH="0" baseline="0" noProof="0">
              <a:ln>
                <a:noFill/>
              </a:ln>
              <a:solidFill>
                <a:srgbClr val="2A2A2A"/>
              </a:solidFill>
              <a:effectLst/>
              <a:uLnTx/>
              <a:uFillTx/>
              <a:latin typeface="Arial" pitchFamily="34" charset="0"/>
              <a:ea typeface="ＭＳ Ｐゴシック" pitchFamily="34" charset="-128"/>
              <a:cs typeface="+mn-cs"/>
            </a:endParaRPr>
          </a:p>
        </p:txBody>
      </p:sp>
      <p:cxnSp>
        <p:nvCxnSpPr>
          <p:cNvPr id="1030" name="Straight Connector 8"/>
          <p:cNvCxnSpPr/>
          <p:nvPr/>
        </p:nvCxnSpPr>
        <p:spPr>
          <a:xfrm>
            <a:off x="0" y="5994400"/>
            <a:ext cx="9144000" cy="0"/>
          </a:xfrm>
          <a:prstGeom prst="line">
            <a:avLst/>
          </a:prstGeom>
          <a:noFill/>
          <a:ln w="6350">
            <a:solidFill>
              <a:srgbClr val="CFD5E4"/>
            </a:solidFill>
            <a:miter lim="800000"/>
          </a:ln>
        </p:spPr>
      </p:cxnSp>
    </p:spTree>
  </p:cSld>
  <p:clrMap bg1="lt1" tx1="dk1" bg2="lt2" tx2="dk2" accent1="accent1" accent2="accent2" accent3="accent3" accent4="accent4" accent5="accent5" accent6="accent6" hlink="hlink" folHlink="folHlink"/>
  <p:sldLayoutIdLst>
    <p:sldLayoutId id="2147484749" r:id="rId1"/>
  </p:sldLayoutIdLst>
  <p:transition/>
  <p:timing/>
  <p:txStyles>
    <p:titleStyle>
      <a:lvl1pPr marL="0" indent="0" algn="l" defTabSz="914400" rtl="0" eaLnBrk="0" fontAlgn="base" hangingPunct="0">
        <a:lnSpc>
          <a:spcPct val="100000"/>
        </a:lnSpc>
        <a:spcBef>
          <a:spcPct val="0"/>
        </a:spcBef>
        <a:spcAft>
          <a:spcPct val="0"/>
        </a:spcAft>
        <a:buClrTx/>
        <a:buSzTx/>
        <a:buFontTx/>
        <a:buNone/>
        <a:defRPr kumimoji="0" sz="1600" b="1" i="0" u="none" kern="1200" baseline="0">
          <a:solidFill>
            <a:schemeClr val="tx1"/>
          </a:solidFill>
          <a:effectLst/>
          <a:latin typeface="Arial" pitchFamily="34" charset="0"/>
          <a:ea typeface="+mj-ea"/>
          <a:cs typeface="Arial" pitchFamily="34" charset="0"/>
        </a:defRPr>
      </a:lvl1pPr>
      <a:lvl2pPr algn="l" rtl="0" eaLnBrk="0" fontAlgn="base" hangingPunct="0">
        <a:spcBef>
          <a:spcPct val="0"/>
        </a:spcBef>
        <a:spcAft>
          <a:spcPct val="0"/>
        </a:spcAft>
        <a:defRPr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sz="4400">
          <a:solidFill>
            <a:schemeClr val="tx1"/>
          </a:solidFill>
          <a:latin typeface="Times New Roman" panose="02020603050405020304" pitchFamily="18" charset="0"/>
          <a:ea typeface="ＭＳ Ｐゴシック" pitchFamily="34" charset="-128"/>
        </a:defRPr>
      </a:lvl9pPr>
    </p:titleStyle>
    <p:body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sz="1600" b="0" i="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sz="1400" b="0" i="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sz="1200" b="0" i="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sz="1200" b="0" i="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sz="1100" b="0" i="0" u="none" kern="1200" baseline="0">
          <a:solidFill>
            <a:schemeClr val="tx1"/>
          </a:solidFill>
          <a:effectLst/>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 Id="rId3" Type="http://schemas.openxmlformats.org/officeDocument/2006/relationships/hyperlink" Target="https://doi.org/10.1093/aob/mcw201" TargetMode="External" /><Relationship Id="rId4" Type="http://schemas.openxmlformats.org/officeDocument/2006/relationships/image" Target="../media/image1.png" /><Relationship Id="rId5" Type="http://schemas.openxmlformats.org/officeDocument/2006/relationships/image" Target="../media/image2.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 Id="rId3" Type="http://schemas.openxmlformats.org/officeDocument/2006/relationships/hyperlink" Target="https://doi.org/10.1093/aob/mcw201" TargetMode="External" /><Relationship Id="rId4" Type="http://schemas.openxmlformats.org/officeDocument/2006/relationships/image" Target="../media/image1.png" /><Relationship Id="rId5" Type="http://schemas.openxmlformats.org/officeDocument/2006/relationships/image" Target="../media/image3.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 Id="rId3" Type="http://schemas.openxmlformats.org/officeDocument/2006/relationships/hyperlink" Target="https://doi.org/10.1093/aob/mcw201" TargetMode="External" /><Relationship Id="rId4" Type="http://schemas.openxmlformats.org/officeDocument/2006/relationships/image" Target="../media/image1.png" /><Relationship Id="rId5" Type="http://schemas.openxmlformats.org/officeDocument/2006/relationships/image" Target="../media/image4.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4.xml" /><Relationship Id="rId3" Type="http://schemas.openxmlformats.org/officeDocument/2006/relationships/hyperlink" Target="https://doi.org/10.1093/aob/mcw201" TargetMode="External" /><Relationship Id="rId4" Type="http://schemas.openxmlformats.org/officeDocument/2006/relationships/image" Target="../media/image1.png" /><Relationship Id="rId5" Type="http://schemas.openxmlformats.org/officeDocument/2006/relationships/image" Target="../media/image5.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 Id="rId3" Type="http://schemas.openxmlformats.org/officeDocument/2006/relationships/hyperlink" Target="https://doi.org/10.1093/aob/mcw201" TargetMode="External" /><Relationship Id="rId4" Type="http://schemas.openxmlformats.org/officeDocument/2006/relationships/image" Target="../media/image1.png" /><Relationship Id="rId5" Type="http://schemas.openxmlformats.org/officeDocument/2006/relationships/image" Target="../media/image6.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 Id="rId3" Type="http://schemas.openxmlformats.org/officeDocument/2006/relationships/hyperlink" Target="https://doi.org/10.1093/aob/mcw201" TargetMode="External" /><Relationship Id="rId4" Type="http://schemas.openxmlformats.org/officeDocument/2006/relationships/image" Target="../media/image1.png" /><Relationship Id="rId5" Type="http://schemas.openxmlformats.org/officeDocument/2006/relationships/image" Target="../media/image7.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 Id="rId3" Type="http://schemas.openxmlformats.org/officeDocument/2006/relationships/hyperlink" Target="https://doi.org/10.1093/aob/mcw201" TargetMode="External" /><Relationship Id="rId4" Type="http://schemas.openxmlformats.org/officeDocument/2006/relationships/image" Target="../media/image1.png" /><Relationship Id="rId5" Type="http://schemas.openxmlformats.org/officeDocument/2006/relationships/image" Target="../media/image8.jpeg" /></Relationships>
</file>

<file path=ppt/slides/slide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http://schemas.openxmlformats.org/presentationml/2006/main">
  <p:cSld>
    <p:spTree>
      <p:nvGrpSpPr>
        <p:cNvPr id="1" name=""/>
        <p:cNvGrpSpPr/>
        <p:nvPr/>
      </p:nvGrpSpPr>
      <p:grpSpPr>
        <a:xfrm>
          <a:off x="0" y="0"/>
          <a:ext cx="0" cy="0"/>
        </a:xfrm>
      </p:grpSpPr>
      <p:sp>
        <p:nvSpPr>
          <p:cNvPr id="5122" name="Footer Placeholder 3"/>
          <p:cNvSpPr>
            <a:spLocks noGrp="1"/>
          </p:cNvSpPr>
          <p:nvPr>
            <p:ph type="ftr" idx="10"/>
          </p:nvPr>
        </p:nvSpPr>
        <p:spPr>
          <a:xfrm>
            <a:off x="0" y="5994400"/>
            <a:ext cx="7677150" cy="863600"/>
          </a:xfrm>
          <a:prstGeom prst="rect">
            <a:avLst/>
          </a:prstGeom>
          <a:noFill/>
          <a:ln>
            <a:noFill/>
            <a:miter lim="800000"/>
          </a:ln>
        </p:spPr>
        <p:txBody>
          <a:bodyPr lIns="180000" tIns="0" rIns="180000" bIns="0" anchor="ctr" anchorCtr="0">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marL="0" lvl="0" indent="0" eaLnBrk="1" hangingPunct="1">
              <a:spcBef>
                <a:spcPct val="0"/>
              </a:spcBef>
              <a:spcAft>
                <a:spcPts val="600"/>
              </a:spcAft>
              <a:buNone/>
            </a:pPr>
            <a:r>
              <a:rPr lang="en-US" altLang="en-US" sz="1000" i="1">
                <a:solidFill>
                  <a:srgbClr val="333333"/>
                </a:solidFill>
              </a:rPr>
              <a:t>Ann Bot</a:t>
            </a:r>
            <a:r>
              <a:rPr lang="en-US" altLang="en-US" sz="1000">
                <a:solidFill>
                  <a:srgbClr val="333333"/>
                </a:solidFill>
              </a:rPr>
              <a:t>, Volume 119, Issue 1, January 2017, Pages 27–38, </a:t>
            </a:r>
            <a:r>
              <a:rPr lang="en-US" altLang="en-US" sz="1000">
                <a:solidFill>
                  <a:srgbClr val="333333"/>
                </a:solidFill>
                <a:hlinkClick r:id="rId3"/>
              </a:rPr>
              <a:t>https://doi.org/10.1093/aob/mcw201</a:t>
            </a:r>
            <a:endParaRPr lang="en-US" altLang="en-US" sz="1000">
              <a:solidFill>
                <a:srgbClr val="333333"/>
              </a:solidFill>
            </a:endParaRPr>
          </a:p>
          <a:p>
            <a:pPr marL="0" lvl="0" indent="0" eaLnBrk="1" hangingPunct="1">
              <a:spcBef>
                <a:spcPct val="0"/>
              </a:spcBef>
              <a:spcAft>
                <a:spcPts val="600"/>
              </a:spcAft>
              <a:buFontTx/>
              <a:buNone/>
            </a:pPr>
            <a:r>
              <a:rPr lang="en-US" altLang="en-US" sz="800">
                <a:solidFill>
                  <a:srgbClr val="2A2A2A"/>
                </a:solidFill>
              </a:rPr>
              <a:t>The content of this slide may be subject to copyright: please see the slide notes for details.</a:t>
            </a:r>
            <a:endParaRPr lang="en-US" altLang="en-US" sz="800">
              <a:solidFill>
                <a:srgbClr val="333333"/>
              </a:solidFill>
            </a:endParaRPr>
          </a:p>
        </p:txBody>
      </p:sp>
      <p:sp>
        <p:nvSpPr>
          <p:cNvPr id="5123" name="Title 1"/>
          <p:cNvSpPr>
            <a:spLocks noGrp="1"/>
          </p:cNvSpPr>
          <p:nvPr>
            <p:ph type="title"/>
          </p:nvPr>
        </p:nvSpPr>
        <p:spPr>
          <a:xfrm>
            <a:off x="457200" y="425450"/>
            <a:ext cx="6108700" cy="612775"/>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a:t>Fig. 1. </a:t>
            </a:r>
            <a:r>
              <a:rPr lang="en-US" altLang="en-US" b="0"/>
              <a:t>La Cruz Plateau, Fildes Peninsula, King George Island, Antarctica, overlooking Maxwell Bay research site and ...</a:t>
            </a:r>
            <a:endParaRPr lang="en-US" altLang="en-US" b="0"/>
          </a:p>
        </p:txBody>
      </p:sp>
      <p:pic>
        <p:nvPicPr>
          <p:cNvPr id="5124" name="Picture 4" descr="Oxford University Press"/>
          <p:cNvPicPr>
            <a:picLocks noChangeAspect="1"/>
          </p:cNvPicPr>
          <p:nvPr/>
        </p:nvPicPr>
        <p:blipFill>
          <a:blip r:embed="rId4"/>
          <a:stretch>
            <a:fillRect/>
          </a:stretch>
        </p:blipFill>
        <p:spPr>
          <a:xfrm>
            <a:off x="7904162" y="6294438"/>
            <a:ext cx="1058862" cy="244475"/>
          </a:xfrm>
          <a:prstGeom prst="rect">
            <a:avLst/>
          </a:prstGeom>
          <a:noFill/>
          <a:ln>
            <a:noFill/>
            <a:miter lim="800000"/>
          </a:ln>
        </p:spPr>
      </p:pic>
      <p:pic>
        <p:nvPicPr>
          <p:cNvPr id="5125" name="New picture"/>
          <p:cNvPicPr/>
          <p:nvPr/>
        </p:nvPicPr>
        <p:blipFill>
          <a:blip r:embed="rId5"/>
          <a:stretch>
            <a:fillRect/>
          </a:stretch>
        </p:blipFill>
        <p:spPr>
          <a:xfrm>
            <a:off x="1600200" y="1371600"/>
            <a:ext cx="5943600" cy="1984184"/>
          </a:xfrm>
          <a:prstGeom prst="rect">
            <a:avLst/>
          </a:prstGeom>
        </p:spPr>
      </p:pic>
    </p:spTree>
  </p:cSld>
  <p:clrMapOvr>
    <a:masterClrMapping/>
  </p:clrMapOvr>
  <p:transition/>
  <p:timing/>
</p:sld>
</file>

<file path=ppt/slides/slide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http://schemas.openxmlformats.org/presentationml/2006/main">
  <p:cSld>
    <p:spTree>
      <p:nvGrpSpPr>
        <p:cNvPr id="1" name=""/>
        <p:cNvGrpSpPr/>
        <p:nvPr/>
      </p:nvGrpSpPr>
      <p:grpSpPr>
        <a:xfrm>
          <a:off x="0" y="0"/>
          <a:ext cx="0" cy="0"/>
        </a:xfrm>
      </p:grpSpPr>
      <p:sp>
        <p:nvSpPr>
          <p:cNvPr id="5122" name="Footer Placeholder 3"/>
          <p:cNvSpPr>
            <a:spLocks noGrp="1"/>
          </p:cNvSpPr>
          <p:nvPr>
            <p:ph type="ftr" idx="10"/>
          </p:nvPr>
        </p:nvSpPr>
        <p:spPr>
          <a:xfrm>
            <a:off x="0" y="5994400"/>
            <a:ext cx="7677150" cy="863600"/>
          </a:xfrm>
          <a:prstGeom prst="rect">
            <a:avLst/>
          </a:prstGeom>
          <a:noFill/>
          <a:ln>
            <a:noFill/>
            <a:miter lim="800000"/>
          </a:ln>
        </p:spPr>
        <p:txBody>
          <a:bodyPr lIns="180000" tIns="0" rIns="180000" bIns="0" anchor="ctr" anchorCtr="0">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marL="0" lvl="0" indent="0" eaLnBrk="1" hangingPunct="1">
              <a:spcBef>
                <a:spcPct val="0"/>
              </a:spcBef>
              <a:spcAft>
                <a:spcPts val="600"/>
              </a:spcAft>
              <a:buNone/>
            </a:pPr>
            <a:r>
              <a:rPr lang="en-US" altLang="en-US" sz="1000" i="1">
                <a:solidFill>
                  <a:srgbClr val="333333"/>
                </a:solidFill>
              </a:rPr>
              <a:t>Ann Bot</a:t>
            </a:r>
            <a:r>
              <a:rPr lang="en-US" altLang="en-US" sz="1000">
                <a:solidFill>
                  <a:srgbClr val="333333"/>
                </a:solidFill>
              </a:rPr>
              <a:t>, Volume 119, Issue 1, January 2017, Pages 27–38, </a:t>
            </a:r>
            <a:r>
              <a:rPr lang="en-US" altLang="en-US" sz="1000">
                <a:solidFill>
                  <a:srgbClr val="333333"/>
                </a:solidFill>
                <a:hlinkClick r:id="rId3"/>
              </a:rPr>
              <a:t>https://doi.org/10.1093/aob/mcw201</a:t>
            </a:r>
            <a:endParaRPr lang="en-US" altLang="en-US" sz="1000">
              <a:solidFill>
                <a:srgbClr val="333333"/>
              </a:solidFill>
            </a:endParaRPr>
          </a:p>
          <a:p>
            <a:pPr marL="0" lvl="0" indent="0" eaLnBrk="1" hangingPunct="1">
              <a:spcBef>
                <a:spcPct val="0"/>
              </a:spcBef>
              <a:spcAft>
                <a:spcPts val="600"/>
              </a:spcAft>
              <a:buFontTx/>
              <a:buNone/>
            </a:pPr>
            <a:r>
              <a:rPr lang="en-US" altLang="en-US" sz="800">
                <a:solidFill>
                  <a:srgbClr val="2A2A2A"/>
                </a:solidFill>
              </a:rPr>
              <a:t>The content of this slide may be subject to copyright: please see the slide notes for details.</a:t>
            </a:r>
            <a:endParaRPr lang="en-US" altLang="en-US" sz="800">
              <a:solidFill>
                <a:srgbClr val="333333"/>
              </a:solidFill>
            </a:endParaRPr>
          </a:p>
        </p:txBody>
      </p:sp>
      <p:sp>
        <p:nvSpPr>
          <p:cNvPr id="5123" name="Title 1"/>
          <p:cNvSpPr>
            <a:spLocks noGrp="1"/>
          </p:cNvSpPr>
          <p:nvPr>
            <p:ph type="title"/>
          </p:nvPr>
        </p:nvSpPr>
        <p:spPr>
          <a:xfrm>
            <a:off x="457200" y="425450"/>
            <a:ext cx="6108700" cy="612775"/>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a:t>Fig. 2. </a:t>
            </a:r>
            <a:r>
              <a:rPr lang="en-US" altLang="en-US" b="0"/>
              <a:t>Moss community composition does not differ between control and warmed plots. Non-metric multidimensional ...</a:t>
            </a:r>
            <a:endParaRPr lang="en-US" altLang="en-US" b="0"/>
          </a:p>
        </p:txBody>
      </p:sp>
      <p:pic>
        <p:nvPicPr>
          <p:cNvPr id="5124" name="Picture 4" descr="Oxford University Press"/>
          <p:cNvPicPr>
            <a:picLocks noChangeAspect="1"/>
          </p:cNvPicPr>
          <p:nvPr/>
        </p:nvPicPr>
        <p:blipFill>
          <a:blip r:embed="rId4"/>
          <a:stretch>
            <a:fillRect/>
          </a:stretch>
        </p:blipFill>
        <p:spPr>
          <a:xfrm>
            <a:off x="7904162" y="6294438"/>
            <a:ext cx="1058862" cy="244475"/>
          </a:xfrm>
          <a:prstGeom prst="rect">
            <a:avLst/>
          </a:prstGeom>
          <a:noFill/>
          <a:ln>
            <a:noFill/>
            <a:miter lim="800000"/>
          </a:ln>
        </p:spPr>
      </p:pic>
      <p:pic>
        <p:nvPicPr>
          <p:cNvPr id="5125" name="New picture"/>
          <p:cNvPicPr/>
          <p:nvPr/>
        </p:nvPicPr>
        <p:blipFill>
          <a:blip r:embed="rId5"/>
          <a:stretch>
            <a:fillRect/>
          </a:stretch>
        </p:blipFill>
        <p:spPr>
          <a:xfrm>
            <a:off x="1600200" y="1371600"/>
            <a:ext cx="5943599" cy="3202505"/>
          </a:xfrm>
          <a:prstGeom prst="rect">
            <a:avLst/>
          </a:prstGeom>
        </p:spPr>
      </p:pic>
    </p:spTree>
  </p:cSld>
  <p:clrMapOvr>
    <a:masterClrMapping/>
  </p:clrMapOvr>
  <p:transition/>
  <p:timing/>
</p:sld>
</file>

<file path=ppt/slides/slide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http://schemas.openxmlformats.org/presentationml/2006/main">
  <p:cSld>
    <p:spTree>
      <p:nvGrpSpPr>
        <p:cNvPr id="1" name=""/>
        <p:cNvGrpSpPr/>
        <p:nvPr/>
      </p:nvGrpSpPr>
      <p:grpSpPr>
        <a:xfrm>
          <a:off x="0" y="0"/>
          <a:ext cx="0" cy="0"/>
        </a:xfrm>
      </p:grpSpPr>
      <p:sp>
        <p:nvSpPr>
          <p:cNvPr id="5122" name="Footer Placeholder 3"/>
          <p:cNvSpPr>
            <a:spLocks noGrp="1"/>
          </p:cNvSpPr>
          <p:nvPr>
            <p:ph type="ftr" idx="10"/>
          </p:nvPr>
        </p:nvSpPr>
        <p:spPr>
          <a:xfrm>
            <a:off x="0" y="5994400"/>
            <a:ext cx="7677150" cy="863600"/>
          </a:xfrm>
          <a:prstGeom prst="rect">
            <a:avLst/>
          </a:prstGeom>
          <a:noFill/>
          <a:ln>
            <a:noFill/>
            <a:miter lim="800000"/>
          </a:ln>
        </p:spPr>
        <p:txBody>
          <a:bodyPr lIns="180000" tIns="0" rIns="180000" bIns="0" anchor="ctr" anchorCtr="0">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marL="0" lvl="0" indent="0" eaLnBrk="1" hangingPunct="1">
              <a:spcBef>
                <a:spcPct val="0"/>
              </a:spcBef>
              <a:spcAft>
                <a:spcPts val="600"/>
              </a:spcAft>
              <a:buNone/>
            </a:pPr>
            <a:r>
              <a:rPr lang="en-US" altLang="en-US" sz="1000" i="1">
                <a:solidFill>
                  <a:srgbClr val="333333"/>
                </a:solidFill>
              </a:rPr>
              <a:t>Ann Bot</a:t>
            </a:r>
            <a:r>
              <a:rPr lang="en-US" altLang="en-US" sz="1000">
                <a:solidFill>
                  <a:srgbClr val="333333"/>
                </a:solidFill>
              </a:rPr>
              <a:t>, Volume 119, Issue 1, January 2017, Pages 27–38, </a:t>
            </a:r>
            <a:r>
              <a:rPr lang="en-US" altLang="en-US" sz="1000">
                <a:solidFill>
                  <a:srgbClr val="333333"/>
                </a:solidFill>
                <a:hlinkClick r:id="rId3"/>
              </a:rPr>
              <a:t>https://doi.org/10.1093/aob/mcw201</a:t>
            </a:r>
            <a:endParaRPr lang="en-US" altLang="en-US" sz="1000">
              <a:solidFill>
                <a:srgbClr val="333333"/>
              </a:solidFill>
            </a:endParaRPr>
          </a:p>
          <a:p>
            <a:pPr marL="0" lvl="0" indent="0" eaLnBrk="1" hangingPunct="1">
              <a:spcBef>
                <a:spcPct val="0"/>
              </a:spcBef>
              <a:spcAft>
                <a:spcPts val="600"/>
              </a:spcAft>
              <a:buFontTx/>
              <a:buNone/>
            </a:pPr>
            <a:r>
              <a:rPr lang="en-US" altLang="en-US" sz="800">
                <a:solidFill>
                  <a:srgbClr val="2A2A2A"/>
                </a:solidFill>
              </a:rPr>
              <a:t>The content of this slide may be subject to copyright: please see the slide notes for details.</a:t>
            </a:r>
            <a:endParaRPr lang="en-US" altLang="en-US" sz="800">
              <a:solidFill>
                <a:srgbClr val="333333"/>
              </a:solidFill>
            </a:endParaRPr>
          </a:p>
        </p:txBody>
      </p:sp>
      <p:sp>
        <p:nvSpPr>
          <p:cNvPr id="5123" name="Title 1"/>
          <p:cNvSpPr>
            <a:spLocks noGrp="1"/>
          </p:cNvSpPr>
          <p:nvPr>
            <p:ph type="title"/>
          </p:nvPr>
        </p:nvSpPr>
        <p:spPr>
          <a:xfrm>
            <a:off x="457200" y="425450"/>
            <a:ext cx="6108700" cy="612775"/>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a:t>Fig. 3. </a:t>
            </a:r>
            <a:r>
              <a:rPr lang="en-US" altLang="en-US" b="0"/>
              <a:t>Greater overall moss percentage cover in warmed plots. (A) Mean percentage cover of all recorded moss species ...</a:t>
            </a:r>
            <a:endParaRPr lang="en-US" altLang="en-US" b="0"/>
          </a:p>
        </p:txBody>
      </p:sp>
      <p:pic>
        <p:nvPicPr>
          <p:cNvPr id="5124" name="Picture 4" descr="Oxford University Press"/>
          <p:cNvPicPr>
            <a:picLocks noChangeAspect="1"/>
          </p:cNvPicPr>
          <p:nvPr/>
        </p:nvPicPr>
        <p:blipFill>
          <a:blip r:embed="rId4"/>
          <a:stretch>
            <a:fillRect/>
          </a:stretch>
        </p:blipFill>
        <p:spPr>
          <a:xfrm>
            <a:off x="7904162" y="6294438"/>
            <a:ext cx="1058862" cy="244475"/>
          </a:xfrm>
          <a:prstGeom prst="rect">
            <a:avLst/>
          </a:prstGeom>
          <a:noFill/>
          <a:ln>
            <a:noFill/>
            <a:miter lim="800000"/>
          </a:ln>
        </p:spPr>
      </p:pic>
      <p:pic>
        <p:nvPicPr>
          <p:cNvPr id="5125" name="New picture"/>
          <p:cNvPicPr/>
          <p:nvPr/>
        </p:nvPicPr>
        <p:blipFill>
          <a:blip r:embed="rId5"/>
          <a:stretch>
            <a:fillRect/>
          </a:stretch>
        </p:blipFill>
        <p:spPr>
          <a:xfrm>
            <a:off x="1600200" y="1371600"/>
            <a:ext cx="5943600" cy="2531973"/>
          </a:xfrm>
          <a:prstGeom prst="rect">
            <a:avLst/>
          </a:prstGeom>
        </p:spPr>
      </p:pic>
    </p:spTree>
  </p:cSld>
  <p:clrMapOvr>
    <a:masterClrMapping/>
  </p:clrMapOvr>
  <p:transition/>
  <p:timing/>
</p:sld>
</file>

<file path=ppt/slides/slide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http://schemas.openxmlformats.org/presentationml/2006/main">
  <p:cSld>
    <p:spTree>
      <p:nvGrpSpPr>
        <p:cNvPr id="1" name=""/>
        <p:cNvGrpSpPr/>
        <p:nvPr/>
      </p:nvGrpSpPr>
      <p:grpSpPr>
        <a:xfrm>
          <a:off x="0" y="0"/>
          <a:ext cx="0" cy="0"/>
        </a:xfrm>
      </p:grpSpPr>
      <p:sp>
        <p:nvSpPr>
          <p:cNvPr id="5122" name="Footer Placeholder 3"/>
          <p:cNvSpPr>
            <a:spLocks noGrp="1"/>
          </p:cNvSpPr>
          <p:nvPr>
            <p:ph type="ftr" idx="10"/>
          </p:nvPr>
        </p:nvSpPr>
        <p:spPr>
          <a:xfrm>
            <a:off x="0" y="5994400"/>
            <a:ext cx="7677150" cy="863600"/>
          </a:xfrm>
          <a:prstGeom prst="rect">
            <a:avLst/>
          </a:prstGeom>
          <a:noFill/>
          <a:ln>
            <a:noFill/>
            <a:miter lim="800000"/>
          </a:ln>
        </p:spPr>
        <p:txBody>
          <a:bodyPr lIns="180000" tIns="0" rIns="180000" bIns="0" anchor="ctr" anchorCtr="0">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marL="0" lvl="0" indent="0" eaLnBrk="1" hangingPunct="1">
              <a:spcBef>
                <a:spcPct val="0"/>
              </a:spcBef>
              <a:spcAft>
                <a:spcPts val="600"/>
              </a:spcAft>
              <a:buNone/>
            </a:pPr>
            <a:r>
              <a:rPr lang="en-US" altLang="en-US" sz="1000" i="1">
                <a:solidFill>
                  <a:srgbClr val="333333"/>
                </a:solidFill>
              </a:rPr>
              <a:t>Ann Bot</a:t>
            </a:r>
            <a:r>
              <a:rPr lang="en-US" altLang="en-US" sz="1000">
                <a:solidFill>
                  <a:srgbClr val="333333"/>
                </a:solidFill>
              </a:rPr>
              <a:t>, Volume 119, Issue 1, January 2017, Pages 27–38, </a:t>
            </a:r>
            <a:r>
              <a:rPr lang="en-US" altLang="en-US" sz="1000">
                <a:solidFill>
                  <a:srgbClr val="333333"/>
                </a:solidFill>
                <a:hlinkClick r:id="rId3"/>
              </a:rPr>
              <a:t>https://doi.org/10.1093/aob/mcw201</a:t>
            </a:r>
            <a:endParaRPr lang="en-US" altLang="en-US" sz="1000">
              <a:solidFill>
                <a:srgbClr val="333333"/>
              </a:solidFill>
            </a:endParaRPr>
          </a:p>
          <a:p>
            <a:pPr marL="0" lvl="0" indent="0" eaLnBrk="1" hangingPunct="1">
              <a:spcBef>
                <a:spcPct val="0"/>
              </a:spcBef>
              <a:spcAft>
                <a:spcPts val="600"/>
              </a:spcAft>
              <a:buFontTx/>
              <a:buNone/>
            </a:pPr>
            <a:r>
              <a:rPr lang="en-US" altLang="en-US" sz="800">
                <a:solidFill>
                  <a:srgbClr val="2A2A2A"/>
                </a:solidFill>
              </a:rPr>
              <a:t>The content of this slide may be subject to copyright: please see the slide notes for details.</a:t>
            </a:r>
            <a:endParaRPr lang="en-US" altLang="en-US" sz="800">
              <a:solidFill>
                <a:srgbClr val="333333"/>
              </a:solidFill>
            </a:endParaRPr>
          </a:p>
        </p:txBody>
      </p:sp>
      <p:sp>
        <p:nvSpPr>
          <p:cNvPr id="5123" name="Title 1"/>
          <p:cNvSpPr>
            <a:spLocks noGrp="1"/>
          </p:cNvSpPr>
          <p:nvPr>
            <p:ph type="title"/>
          </p:nvPr>
        </p:nvSpPr>
        <p:spPr>
          <a:xfrm>
            <a:off x="457200" y="425450"/>
            <a:ext cx="6108700" cy="612775"/>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a:t>Fig. 4. </a:t>
            </a:r>
            <a:r>
              <a:rPr lang="en-US" altLang="en-US" b="0"/>
              <a:t>Temperature and relative humidity in control and warmed plots. (A) Mean daily summer temperatures in OTC and ...</a:t>
            </a:r>
            <a:endParaRPr lang="en-US" altLang="en-US" b="0"/>
          </a:p>
        </p:txBody>
      </p:sp>
      <p:pic>
        <p:nvPicPr>
          <p:cNvPr id="5124" name="Picture 4" descr="Oxford University Press"/>
          <p:cNvPicPr>
            <a:picLocks noChangeAspect="1"/>
          </p:cNvPicPr>
          <p:nvPr/>
        </p:nvPicPr>
        <p:blipFill>
          <a:blip r:embed="rId4"/>
          <a:stretch>
            <a:fillRect/>
          </a:stretch>
        </p:blipFill>
        <p:spPr>
          <a:xfrm>
            <a:off x="7904162" y="6294438"/>
            <a:ext cx="1058862" cy="244475"/>
          </a:xfrm>
          <a:prstGeom prst="rect">
            <a:avLst/>
          </a:prstGeom>
          <a:noFill/>
          <a:ln>
            <a:noFill/>
            <a:miter lim="800000"/>
          </a:ln>
        </p:spPr>
      </p:pic>
      <p:pic>
        <p:nvPicPr>
          <p:cNvPr id="5125" name="New picture"/>
          <p:cNvPicPr/>
          <p:nvPr/>
        </p:nvPicPr>
        <p:blipFill>
          <a:blip r:embed="rId5"/>
          <a:stretch>
            <a:fillRect/>
          </a:stretch>
        </p:blipFill>
        <p:spPr>
          <a:xfrm>
            <a:off x="3683000" y="1371600"/>
            <a:ext cx="1779485" cy="4457700"/>
          </a:xfrm>
          <a:prstGeom prst="rect">
            <a:avLst/>
          </a:prstGeom>
        </p:spPr>
      </p:pic>
    </p:spTree>
  </p:cSld>
  <p:clrMapOvr>
    <a:masterClrMapping/>
  </p:clrMapOvr>
  <p:transition/>
  <p:timing/>
</p:sld>
</file>

<file path=ppt/slides/slide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http://schemas.openxmlformats.org/presentationml/2006/main">
  <p:cSld>
    <p:spTree>
      <p:nvGrpSpPr>
        <p:cNvPr id="1" name=""/>
        <p:cNvGrpSpPr/>
        <p:nvPr/>
      </p:nvGrpSpPr>
      <p:grpSpPr>
        <a:xfrm>
          <a:off x="0" y="0"/>
          <a:ext cx="0" cy="0"/>
        </a:xfrm>
      </p:grpSpPr>
      <p:sp>
        <p:nvSpPr>
          <p:cNvPr id="5122" name="Footer Placeholder 3"/>
          <p:cNvSpPr>
            <a:spLocks noGrp="1"/>
          </p:cNvSpPr>
          <p:nvPr>
            <p:ph type="ftr" idx="10"/>
          </p:nvPr>
        </p:nvSpPr>
        <p:spPr>
          <a:xfrm>
            <a:off x="0" y="5994400"/>
            <a:ext cx="7677150" cy="863600"/>
          </a:xfrm>
          <a:prstGeom prst="rect">
            <a:avLst/>
          </a:prstGeom>
          <a:noFill/>
          <a:ln>
            <a:noFill/>
            <a:miter lim="800000"/>
          </a:ln>
        </p:spPr>
        <p:txBody>
          <a:bodyPr lIns="180000" tIns="0" rIns="180000" bIns="0" anchor="ctr" anchorCtr="0">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marL="0" lvl="0" indent="0" eaLnBrk="1" hangingPunct="1">
              <a:spcBef>
                <a:spcPct val="0"/>
              </a:spcBef>
              <a:spcAft>
                <a:spcPts val="600"/>
              </a:spcAft>
              <a:buNone/>
            </a:pPr>
            <a:r>
              <a:rPr lang="en-US" altLang="en-US" sz="1000" i="1">
                <a:solidFill>
                  <a:srgbClr val="333333"/>
                </a:solidFill>
              </a:rPr>
              <a:t>Ann Bot</a:t>
            </a:r>
            <a:r>
              <a:rPr lang="en-US" altLang="en-US" sz="1000">
                <a:solidFill>
                  <a:srgbClr val="333333"/>
                </a:solidFill>
              </a:rPr>
              <a:t>, Volume 119, Issue 1, January 2017, Pages 27–38, </a:t>
            </a:r>
            <a:r>
              <a:rPr lang="en-US" altLang="en-US" sz="1000">
                <a:solidFill>
                  <a:srgbClr val="333333"/>
                </a:solidFill>
                <a:hlinkClick r:id="rId3"/>
              </a:rPr>
              <a:t>https://doi.org/10.1093/aob/mcw201</a:t>
            </a:r>
            <a:endParaRPr lang="en-US" altLang="en-US" sz="1000">
              <a:solidFill>
                <a:srgbClr val="333333"/>
              </a:solidFill>
            </a:endParaRPr>
          </a:p>
          <a:p>
            <a:pPr marL="0" lvl="0" indent="0" eaLnBrk="1" hangingPunct="1">
              <a:spcBef>
                <a:spcPct val="0"/>
              </a:spcBef>
              <a:spcAft>
                <a:spcPts val="600"/>
              </a:spcAft>
              <a:buFontTx/>
              <a:buNone/>
            </a:pPr>
            <a:r>
              <a:rPr lang="en-US" altLang="en-US" sz="800">
                <a:solidFill>
                  <a:srgbClr val="2A2A2A"/>
                </a:solidFill>
              </a:rPr>
              <a:t>The content of this slide may be subject to copyright: please see the slide notes for details.</a:t>
            </a:r>
            <a:endParaRPr lang="en-US" altLang="en-US" sz="800">
              <a:solidFill>
                <a:srgbClr val="333333"/>
              </a:solidFill>
            </a:endParaRPr>
          </a:p>
        </p:txBody>
      </p:sp>
      <p:sp>
        <p:nvSpPr>
          <p:cNvPr id="5123" name="Title 1"/>
          <p:cNvSpPr>
            <a:spLocks noGrp="1"/>
          </p:cNvSpPr>
          <p:nvPr>
            <p:ph type="title"/>
          </p:nvPr>
        </p:nvSpPr>
        <p:spPr>
          <a:xfrm>
            <a:off x="457200" y="425450"/>
            <a:ext cx="6108700" cy="612775"/>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a:t>Fig. 5. </a:t>
            </a:r>
            <a:r>
              <a:rPr lang="en-US" altLang="en-US" b="0"/>
              <a:t>In situ physiological status of Polytrichastrum alpinum moss canopies differ by treatment. (A) PSII ...</a:t>
            </a:r>
            <a:endParaRPr lang="en-US" altLang="en-US" b="0"/>
          </a:p>
        </p:txBody>
      </p:sp>
      <p:pic>
        <p:nvPicPr>
          <p:cNvPr id="5124" name="Picture 4" descr="Oxford University Press"/>
          <p:cNvPicPr>
            <a:picLocks noChangeAspect="1"/>
          </p:cNvPicPr>
          <p:nvPr/>
        </p:nvPicPr>
        <p:blipFill>
          <a:blip r:embed="rId4"/>
          <a:stretch>
            <a:fillRect/>
          </a:stretch>
        </p:blipFill>
        <p:spPr>
          <a:xfrm>
            <a:off x="7904162" y="6294438"/>
            <a:ext cx="1058862" cy="244475"/>
          </a:xfrm>
          <a:prstGeom prst="rect">
            <a:avLst/>
          </a:prstGeom>
          <a:noFill/>
          <a:ln>
            <a:noFill/>
            <a:miter lim="800000"/>
          </a:ln>
        </p:spPr>
      </p:pic>
      <p:pic>
        <p:nvPicPr>
          <p:cNvPr id="5125" name="New picture"/>
          <p:cNvPicPr/>
          <p:nvPr/>
        </p:nvPicPr>
        <p:blipFill>
          <a:blip r:embed="rId5"/>
          <a:stretch>
            <a:fillRect/>
          </a:stretch>
        </p:blipFill>
        <p:spPr>
          <a:xfrm>
            <a:off x="3187700" y="1371600"/>
            <a:ext cx="2772070" cy="4457700"/>
          </a:xfrm>
          <a:prstGeom prst="rect">
            <a:avLst/>
          </a:prstGeom>
        </p:spPr>
      </p:pic>
    </p:spTree>
  </p:cSld>
  <p:clrMapOvr>
    <a:masterClrMapping/>
  </p:clrMapOvr>
  <p:transition/>
  <p:timing/>
</p:sld>
</file>

<file path=ppt/slides/slide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http://schemas.openxmlformats.org/presentationml/2006/main">
  <p:cSld>
    <p:spTree>
      <p:nvGrpSpPr>
        <p:cNvPr id="1" name=""/>
        <p:cNvGrpSpPr/>
        <p:nvPr/>
      </p:nvGrpSpPr>
      <p:grpSpPr>
        <a:xfrm>
          <a:off x="0" y="0"/>
          <a:ext cx="0" cy="0"/>
        </a:xfrm>
      </p:grpSpPr>
      <p:sp>
        <p:nvSpPr>
          <p:cNvPr id="5122" name="Footer Placeholder 3"/>
          <p:cNvSpPr>
            <a:spLocks noGrp="1"/>
          </p:cNvSpPr>
          <p:nvPr>
            <p:ph type="ftr" idx="10"/>
          </p:nvPr>
        </p:nvSpPr>
        <p:spPr>
          <a:xfrm>
            <a:off x="0" y="5994400"/>
            <a:ext cx="7677150" cy="863600"/>
          </a:xfrm>
          <a:prstGeom prst="rect">
            <a:avLst/>
          </a:prstGeom>
          <a:noFill/>
          <a:ln>
            <a:noFill/>
            <a:miter lim="800000"/>
          </a:ln>
        </p:spPr>
        <p:txBody>
          <a:bodyPr lIns="180000" tIns="0" rIns="180000" bIns="0" anchor="ctr" anchorCtr="0">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marL="0" lvl="0" indent="0" eaLnBrk="1" hangingPunct="1">
              <a:spcBef>
                <a:spcPct val="0"/>
              </a:spcBef>
              <a:spcAft>
                <a:spcPts val="600"/>
              </a:spcAft>
              <a:buNone/>
            </a:pPr>
            <a:r>
              <a:rPr lang="en-US" altLang="en-US" sz="1000" i="1">
                <a:solidFill>
                  <a:srgbClr val="333333"/>
                </a:solidFill>
              </a:rPr>
              <a:t>Ann Bot</a:t>
            </a:r>
            <a:r>
              <a:rPr lang="en-US" altLang="en-US" sz="1000">
                <a:solidFill>
                  <a:srgbClr val="333333"/>
                </a:solidFill>
              </a:rPr>
              <a:t>, Volume 119, Issue 1, January 2017, Pages 27–38, </a:t>
            </a:r>
            <a:r>
              <a:rPr lang="en-US" altLang="en-US" sz="1000">
                <a:solidFill>
                  <a:srgbClr val="333333"/>
                </a:solidFill>
                <a:hlinkClick r:id="rId3"/>
              </a:rPr>
              <a:t>https://doi.org/10.1093/aob/mcw201</a:t>
            </a:r>
            <a:endParaRPr lang="en-US" altLang="en-US" sz="1000">
              <a:solidFill>
                <a:srgbClr val="333333"/>
              </a:solidFill>
            </a:endParaRPr>
          </a:p>
          <a:p>
            <a:pPr marL="0" lvl="0" indent="0" eaLnBrk="1" hangingPunct="1">
              <a:spcBef>
                <a:spcPct val="0"/>
              </a:spcBef>
              <a:spcAft>
                <a:spcPts val="600"/>
              </a:spcAft>
              <a:buFontTx/>
              <a:buNone/>
            </a:pPr>
            <a:r>
              <a:rPr lang="en-US" altLang="en-US" sz="800">
                <a:solidFill>
                  <a:srgbClr val="2A2A2A"/>
                </a:solidFill>
              </a:rPr>
              <a:t>The content of this slide may be subject to copyright: please see the slide notes for details.</a:t>
            </a:r>
            <a:endParaRPr lang="en-US" altLang="en-US" sz="800">
              <a:solidFill>
                <a:srgbClr val="333333"/>
              </a:solidFill>
            </a:endParaRPr>
          </a:p>
        </p:txBody>
      </p:sp>
      <p:sp>
        <p:nvSpPr>
          <p:cNvPr id="5123" name="Title 1"/>
          <p:cNvSpPr>
            <a:spLocks noGrp="1"/>
          </p:cNvSpPr>
          <p:nvPr>
            <p:ph type="title"/>
          </p:nvPr>
        </p:nvSpPr>
        <p:spPr>
          <a:xfrm>
            <a:off x="457200" y="425450"/>
            <a:ext cx="6108700" cy="612775"/>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a:t>Fig. 6. </a:t>
            </a:r>
            <a:r>
              <a:rPr lang="en-US" altLang="en-US" b="0"/>
              <a:t>Tissue metabolic properties of P. alpinum mosses differ by treatment. Metabolic properties of P. alpinum ...</a:t>
            </a:r>
            <a:endParaRPr lang="en-US" altLang="en-US" b="0"/>
          </a:p>
        </p:txBody>
      </p:sp>
      <p:pic>
        <p:nvPicPr>
          <p:cNvPr id="5124" name="Picture 4" descr="Oxford University Press"/>
          <p:cNvPicPr>
            <a:picLocks noChangeAspect="1"/>
          </p:cNvPicPr>
          <p:nvPr/>
        </p:nvPicPr>
        <p:blipFill>
          <a:blip r:embed="rId4"/>
          <a:stretch>
            <a:fillRect/>
          </a:stretch>
        </p:blipFill>
        <p:spPr>
          <a:xfrm>
            <a:off x="7904162" y="6294438"/>
            <a:ext cx="1058862" cy="244475"/>
          </a:xfrm>
          <a:prstGeom prst="rect">
            <a:avLst/>
          </a:prstGeom>
          <a:noFill/>
          <a:ln>
            <a:noFill/>
            <a:miter lim="800000"/>
          </a:ln>
        </p:spPr>
      </p:pic>
      <p:pic>
        <p:nvPicPr>
          <p:cNvPr id="5125" name="New picture"/>
          <p:cNvPicPr/>
          <p:nvPr/>
        </p:nvPicPr>
        <p:blipFill>
          <a:blip r:embed="rId5"/>
          <a:stretch>
            <a:fillRect/>
          </a:stretch>
        </p:blipFill>
        <p:spPr>
          <a:xfrm>
            <a:off x="1600200" y="1371600"/>
            <a:ext cx="5943600" cy="3038573"/>
          </a:xfrm>
          <a:prstGeom prst="rect">
            <a:avLst/>
          </a:prstGeom>
        </p:spPr>
      </p:pic>
    </p:spTree>
  </p:cSld>
  <p:clrMapOvr>
    <a:masterClrMapping/>
  </p:clrMapOvr>
  <p:transition/>
  <p:timing/>
</p:sld>
</file>

<file path=ppt/slides/slide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http://schemas.openxmlformats.org/presentationml/2006/main">
  <p:cSld>
    <p:spTree>
      <p:nvGrpSpPr>
        <p:cNvPr id="1" name=""/>
        <p:cNvGrpSpPr/>
        <p:nvPr/>
      </p:nvGrpSpPr>
      <p:grpSpPr>
        <a:xfrm>
          <a:off x="0" y="0"/>
          <a:ext cx="0" cy="0"/>
        </a:xfrm>
      </p:grpSpPr>
      <p:sp>
        <p:nvSpPr>
          <p:cNvPr id="5122" name="Footer Placeholder 3"/>
          <p:cNvSpPr>
            <a:spLocks noGrp="1"/>
          </p:cNvSpPr>
          <p:nvPr>
            <p:ph type="ftr" idx="10"/>
          </p:nvPr>
        </p:nvSpPr>
        <p:spPr>
          <a:xfrm>
            <a:off x="0" y="5994400"/>
            <a:ext cx="7677150" cy="863600"/>
          </a:xfrm>
          <a:prstGeom prst="rect">
            <a:avLst/>
          </a:prstGeom>
          <a:noFill/>
          <a:ln>
            <a:noFill/>
            <a:miter lim="800000"/>
          </a:ln>
        </p:spPr>
        <p:txBody>
          <a:bodyPr lIns="180000" tIns="0" rIns="180000" bIns="0" anchor="ctr" anchorCtr="0">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marL="0" lvl="0" indent="0" eaLnBrk="1" hangingPunct="1">
              <a:spcBef>
                <a:spcPct val="0"/>
              </a:spcBef>
              <a:spcAft>
                <a:spcPts val="600"/>
              </a:spcAft>
              <a:buNone/>
            </a:pPr>
            <a:r>
              <a:rPr lang="en-US" altLang="en-US" sz="1000" i="1">
                <a:solidFill>
                  <a:srgbClr val="333333"/>
                </a:solidFill>
              </a:rPr>
              <a:t>Ann Bot</a:t>
            </a:r>
            <a:r>
              <a:rPr lang="en-US" altLang="en-US" sz="1000">
                <a:solidFill>
                  <a:srgbClr val="333333"/>
                </a:solidFill>
              </a:rPr>
              <a:t>, Volume 119, Issue 1, January 2017, Pages 27–38, </a:t>
            </a:r>
            <a:r>
              <a:rPr lang="en-US" altLang="en-US" sz="1000">
                <a:solidFill>
                  <a:srgbClr val="333333"/>
                </a:solidFill>
                <a:hlinkClick r:id="rId3"/>
              </a:rPr>
              <a:t>https://doi.org/10.1093/aob/mcw201</a:t>
            </a:r>
            <a:endParaRPr lang="en-US" altLang="en-US" sz="1000">
              <a:solidFill>
                <a:srgbClr val="333333"/>
              </a:solidFill>
            </a:endParaRPr>
          </a:p>
          <a:p>
            <a:pPr marL="0" lvl="0" indent="0" eaLnBrk="1" hangingPunct="1">
              <a:spcBef>
                <a:spcPct val="0"/>
              </a:spcBef>
              <a:spcAft>
                <a:spcPts val="600"/>
              </a:spcAft>
              <a:buFontTx/>
              <a:buNone/>
            </a:pPr>
            <a:r>
              <a:rPr lang="en-US" altLang="en-US" sz="800">
                <a:solidFill>
                  <a:srgbClr val="2A2A2A"/>
                </a:solidFill>
              </a:rPr>
              <a:t>The content of this slide may be subject to copyright: please see the slide notes for details.</a:t>
            </a:r>
            <a:endParaRPr lang="en-US" altLang="en-US" sz="800">
              <a:solidFill>
                <a:srgbClr val="333333"/>
              </a:solidFill>
            </a:endParaRPr>
          </a:p>
        </p:txBody>
      </p:sp>
      <p:sp>
        <p:nvSpPr>
          <p:cNvPr id="5123" name="Title 1"/>
          <p:cNvSpPr>
            <a:spLocks noGrp="1"/>
          </p:cNvSpPr>
          <p:nvPr>
            <p:ph type="title"/>
          </p:nvPr>
        </p:nvSpPr>
        <p:spPr>
          <a:xfrm>
            <a:off x="457200" y="425450"/>
            <a:ext cx="6108700" cy="612775"/>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a:t>Fig. 7. </a:t>
            </a:r>
            <a:r>
              <a:rPr lang="en-US" altLang="en-US" b="0"/>
              <a:t>Polytrichastrum alpinum moss canopies are less dense in warmed plots and have more gametophytes expressing ...</a:t>
            </a:r>
            <a:endParaRPr lang="en-US" altLang="en-US" b="0"/>
          </a:p>
        </p:txBody>
      </p:sp>
      <p:pic>
        <p:nvPicPr>
          <p:cNvPr id="5124" name="Picture 4" descr="Oxford University Press"/>
          <p:cNvPicPr>
            <a:picLocks noChangeAspect="1"/>
          </p:cNvPicPr>
          <p:nvPr/>
        </p:nvPicPr>
        <p:blipFill>
          <a:blip r:embed="rId4"/>
          <a:stretch>
            <a:fillRect/>
          </a:stretch>
        </p:blipFill>
        <p:spPr>
          <a:xfrm>
            <a:off x="7904162" y="6294438"/>
            <a:ext cx="1058862" cy="244475"/>
          </a:xfrm>
          <a:prstGeom prst="rect">
            <a:avLst/>
          </a:prstGeom>
          <a:noFill/>
          <a:ln>
            <a:noFill/>
            <a:miter lim="800000"/>
          </a:ln>
        </p:spPr>
      </p:pic>
      <p:pic>
        <p:nvPicPr>
          <p:cNvPr id="5125" name="New picture"/>
          <p:cNvPicPr/>
          <p:nvPr/>
        </p:nvPicPr>
        <p:blipFill>
          <a:blip r:embed="rId5"/>
          <a:stretch>
            <a:fillRect/>
          </a:stretch>
        </p:blipFill>
        <p:spPr>
          <a:xfrm>
            <a:off x="1600200" y="1371600"/>
            <a:ext cx="5943600" cy="2530271"/>
          </a:xfrm>
          <a:prstGeom prst="rect">
            <a:avLst/>
          </a:prstGeom>
        </p:spPr>
      </p:pic>
    </p:spTree>
  </p:cSld>
  <p:clrMapOvr>
    <a:masterClrMapping/>
  </p:clrMapOvr>
  <p:transition/>
  <p:timing/>
</p:sld>
</file>

<file path=ppt/tags/tag1.xml><?xml version="1.0" encoding="utf-8"?>
<p:tagLst xmlns:p="http://schemas.openxmlformats.org/presentationml/2006/main">
  <p:tag name="AS_NET" val="4.0.30319.42000"/>
  <p:tag name="AS_OS" val="Microsoft Windows NT 10.0.14393.0"/>
  <p:tag name="AS_RELEASE_DATE" val="2019.01.14"/>
  <p:tag name="AS_TITLE" val="Aspose.Slides for .NET 4.0"/>
  <p:tag name="AS_VERSION" val="19.1"/>
</p:tagLst>
</file>

<file path=ppt/theme/theme1.xml><?xml version="1.0" encoding="utf-8"?>
<a:theme xmlns:r="http://schemas.openxmlformats.org/officeDocument/2006/relationships" xmlns:a="http://schemas.openxmlformats.org/drawingml/2006/main" name="13_Office Theme">
  <a:themeElements>
    <a:clrScheme name="1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3_Office Theme">
      <a:majorFont>
        <a:latin typeface="Times New Roman"/>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1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On-screen Show (4:3)</PresentationFormat>
  <Paragraphs>21</Paragraphs>
  <Slides>7</Slides>
  <Notes>7</Notes>
  <TotalTime>3343</TotalTime>
  <HiddenSlides>0</HiddenSlides>
  <MMClips>0</MMClips>
  <ScaleCrop>0</ScaleCrop>
  <HeadingPairs>
    <vt:vector baseType="variant" size="4">
      <vt:variant>
        <vt:lpstr>Theme</vt:lpstr>
      </vt:variant>
      <vt:variant>
        <vt:i4>1</vt:i4>
      </vt:variant>
      <vt:variant>
        <vt:lpstr>Slide Titles</vt:lpstr>
      </vt:variant>
      <vt:variant>
        <vt:i4>7</vt:i4>
      </vt:variant>
    </vt:vector>
  </HeadingPairs>
  <TitlesOfParts>
    <vt:vector baseType="lpstr" size="8">
      <vt:lpstr>13_Office Theme</vt:lpstr>
      <vt:lpstr>Fig. 1. La Cruz Plateau, Fildes Peninsula, King George Island, Antarctica, overlooking Maxwell Bay research site and ...</vt:lpstr>
      <vt:lpstr>Fig. 2. Moss community composition does not differ between control and warmed plots. Non-metric multidimensional ...</vt:lpstr>
      <vt:lpstr>Fig. 3. Greater overall moss percentage cover in warmed plots. (A) Mean percentage cover of all recorded moss species ...</vt:lpstr>
      <vt:lpstr>Fig. 4. Temperature and relative humidity in control and warmed plots. (A) Mean daily summer temperatures in OTC and ...</vt:lpstr>
      <vt:lpstr>Fig. 5. In situ physiological status of Polytrichastrum alpinum moss canopies differ by treatment. (A) PSII ...</vt:lpstr>
      <vt:lpstr>Fig. 6. Tissue metabolic properties of P. alpinum mosses differ by treatment. Metabolic properties of P. alpinum ...</vt:lpstr>
      <vt:lpstr>Fig. 7. Polytrichastrum alpinum moss canopies are less dense in warmed plots and have more gametophytes expressing ...</vt:lpstr>
    </vt:vector>
  </TitlesOfParts>
  <LinksUpToDate>0</LinksUpToDate>
  <SharedDoc>0</SharedDoc>
  <HyperlinksChanged>0</HyperlinksChanged>
  <Application>Aspose.Slides for .NET</Application>
  <AppVersion>19.0100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Oxford University Press Figure</dc:title>
  <cp:lastModifiedBy>Kelly Richardson</cp:lastModifiedBy>
  <cp:revision>164</cp:revision>
  <dcterms:created xsi:type="dcterms:W3CDTF">2015-12-31T14:57:12Z</dcterms:created>
  <dcterms:modified xsi:type="dcterms:W3CDTF">2023-02-06T04:09:32Z</dcterms:modified>
</cp:coreProperties>
</file>