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 id="295" r:id="rId14"/>
    <p:sldId id="298" r:id="rId15"/>
  </p:sldIdLst>
  <p:sldSz cx="9144000" cy="6858000" type="screen4x3"/>
  <p:notesSz cx="6858000" cy="9144000"/>
  <p:custDataLst>
    <p:tags r:id="rId16"/>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tags" Target="tags/tag1.xml" /><Relationship Id="rId17" Type="http://schemas.openxmlformats.org/officeDocument/2006/relationships/presProps" Target="presProps.xml" /><Relationship Id="rId18" Type="http://schemas.openxmlformats.org/officeDocument/2006/relationships/viewProps" Target="viewProps.xml" /><Relationship Id="rId19" Type="http://schemas.openxmlformats.org/officeDocument/2006/relationships/theme" Target="theme/theme1.xml" /><Relationship Id="rId2" Type="http://schemas.openxmlformats.org/officeDocument/2006/relationships/notesMaster" Target="notesMasters/notesMaster1.xml" /><Relationship Id="rId20" Type="http://schemas.openxmlformats.org/officeDocument/2006/relationships/tableStyles" Target="tableStyles.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00D4DC4-BAA9-416F-810A-28DED7C11051}"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DC9F87D-E1FE-498E-AB0E-FC6131736F19}"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The study region is within Indian Lake State Forest which lies approximately 8 km northeast of Ocala, Florida and ∼2 km north of Silver Springs. The locations of the nine seismic stations within the study site (red circles) along with the two deep boreholes with geophysical logging information (M-0650 and M-0738 – crossed grey circles) are shown.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577C47E-25C1-4ACE-99FB-708276222072}"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A1. </a:t>
            </a:r>
            <a:r>
              <a:rPr lang="en-US" altLang="en-US">
                <a:latin typeface="Arial" pitchFamily="34" charset="0"/>
                <a:ea typeface="Arial" pitchFamily="34" charset="0"/>
              </a:rPr>
              <a:t>Probability density functions for verification test results of the transdimensional algorithm. The true models are shown by the dashed lines. Results for the 200 m models are shown for the (a) even sampling ensemble, and (b) the minimum error ensemble. (c)–(d) Same as in (a)–(b) but for the 600 m models.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577C47E-25C1-4ACE-99FB-708276222072}" type="slidenum">
              <a:rPr lang="en-US" altLang="en-US" sz="1200"/>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A2. </a:t>
            </a:r>
            <a:r>
              <a:rPr lang="en-US" altLang="en-US">
                <a:latin typeface="Arial" pitchFamily="34" charset="0"/>
                <a:ea typeface="Arial" pitchFamily="34" charset="0"/>
              </a:rPr>
              <a:t>Verification test results of the transdimensional algorithm. (a) Histograms of interface depths for both final ensembles of the 200 m models. Interface depths of the true models are shown with dashed red lines. (b) Histograms of the number of layers for both final ensembles of the 200 m models. Number of layers in the true models are shown with dashed red lines. (c)–(d) Same as in (a)–(b) but for the 600 m models.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577C47E-25C1-4ACE-99FB-708276222072}" type="slidenum">
              <a:rPr lang="en-US" altLang="en-US" sz="1200"/>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10. </a:t>
            </a:r>
            <a:r>
              <a:rPr lang="en-US" altLang="en-US">
                <a:latin typeface="Arial" pitchFamily="34" charset="0"/>
                <a:ea typeface="Arial" pitchFamily="34" charset="0"/>
              </a:rPr>
              <a:t>Final preferred model based on previous results and added constraints. (a) Probability density function and its mean (white dashed line) taken as the final velocity model for the study site (b). Both subplots show the 2σ confidence bounds (dashed black lines) around the mean velocity model.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577C47E-25C1-4ACE-99FB-708276222072}" type="slidenum">
              <a:rPr lang="en-US" altLang="en-US" sz="1200"/>
              <a:t>12</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Generalized hydrogeological cross-section through the study area (black star). Adapted from Plate 20 of Williams &amp; Kuniansky (2015).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577C47E-25C1-4ACE-99FB-708276222072}"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Geological cross-section between the M-0650 and M-0738 boreholes within Indian Lake State Forest. Caliper (yellow) and electrical resistivity (dark blue) logs for each borehole are shown. Continuous zones of high resistivity are shaded grey and connected between the two boreholes. The top of the shallowest high resistivity zone has previously been defined as the top of a semi-confining unit (MCU-1 of Miller 1986) (St. Johns River Water Management District, Hydrogeologic Information System).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577C47E-25C1-4ACE-99FB-708276222072}"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1-D vertical shear-wave model parameterization with ƙ layers. Each layer has a uniform shear-wave velocity (Vs). The interface depths between layers (z) are restricted between the user defined minimum and maximum depths, zmin and zmax, respectively. In the transdimensional approach, ƙ is restricted between user defined ƙmin and ƙmax. The non-transdimensional approach uses a constant ƙ. Adapted from Malinverno (2002).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577C47E-25C1-4ACE-99FB-708276222072}"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(a) Comparison of the cross-correlation for stations 6 and 9 for all hours of the data set and only night-time hours. (b) Record section for 3 Hz centre frequency. Cross-correlations are mostly asymmetric. (c) Cross-correlations were made symmetric by averaging the positive and negative time lags. Signals at positive time were isolated by multiplying cross-correlations by a step function to avoid smearing from negative time lags due to filtering.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577C47E-25C1-4ACE-99FB-708276222072}"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(a) The signal-to-noise ratio (SNR) of all the measured correlations are plotted on a semi-log scale in comparison to number of wavelengths travelled. The majority of measured velocities that were outside the accepted velocity range of 0.1–3 km (black squares) occur for wavelengths fewer than the lower cut-off criterion of 1.5. (b) SNR is shown in relation to the number of hours stacked. The average of all station pairs are shown for each frequency band. (c) The average number of hours needed for the cross-correlation to stabilize was averaged for all station pairs at each frequency band. An inverse relationship with frequency is observed.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577C47E-25C1-4ACE-99FB-708276222072}"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Results from the non-transdimensional algorithm, 3-layer models. (a) A histogram of interface depths, (b) model shear-wave velocity (VS) profiles plotted in order of decreasing error and (c) their associated dispersion curves are shown for models constrained to a total depth of 200 m. The standard deviations for each group velocity measurement are shown as the error bars in the dispersion curve. (d)–(f) Same as (a)–(c) but for models restricted to a total depth of 600 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577C47E-25C1-4ACE-99FB-708276222072}"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Probability density functions for five-layered models restricted to (a) 200 m depth, (b) 400 m depth and (c) 600 m depth. Results are very similar to the four-layered models so only the five-layered results are shown.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577C47E-25C1-4ACE-99FB-708276222072}"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Comparison of probability density functions between the non-transdimensional, fixed layer models and the two collection ensembles of the transdimensional algorithm. Results for models constrained to 200 m total depth are shown for (a) the fixed 3-layer ensemble, (b) the transdimensional, even sampling ensemble, and (c) the transdimensional, minimum error ensemble. (d)–(f) Same as in (a)–(c) but for 400 m models and 5-layer non-transdimensional ensemble.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577C47E-25C1-4ACE-99FB-708276222072}"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gji/ggx064"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093/gji/ggx064" TargetMode="External" /><Relationship Id="rId4" Type="http://schemas.openxmlformats.org/officeDocument/2006/relationships/image" Target="../media/image1.png" /><Relationship Id="rId5" Type="http://schemas.openxmlformats.org/officeDocument/2006/relationships/image" Target="../media/image11.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hyperlink" Target="https://doi.org/10.1093/gji/ggx064" TargetMode="External" /><Relationship Id="rId4" Type="http://schemas.openxmlformats.org/officeDocument/2006/relationships/image" Target="../media/image1.png" /><Relationship Id="rId5" Type="http://schemas.openxmlformats.org/officeDocument/2006/relationships/image" Target="../media/image12.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 Id="rId3" Type="http://schemas.openxmlformats.org/officeDocument/2006/relationships/hyperlink" Target="https://doi.org/10.1093/gji/ggx064" TargetMode="External" /><Relationship Id="rId4" Type="http://schemas.openxmlformats.org/officeDocument/2006/relationships/image" Target="../media/image1.png" /><Relationship Id="rId5" Type="http://schemas.openxmlformats.org/officeDocument/2006/relationships/image" Target="../media/image13.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gji/ggx064"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gji/ggx064"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gji/ggx064"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gji/ggx064"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gji/ggx064"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gji/ggx064"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gji/ggx064"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gji/ggx064"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209, Issue 2, May 2017, Pages 876–889, </a:t>
            </a:r>
            <a:r>
              <a:rPr lang="en-US" altLang="en-US" sz="1000">
                <a:solidFill>
                  <a:srgbClr val="333333"/>
                </a:solidFill>
                <a:hlinkClick r:id="rId3"/>
              </a:rPr>
              <a:t>https://doi.org/10.1093/gji/ggx064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The study region is within Indian Lake State Forest which lies approximately 8 km northeast of Ocala, Florida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41500" y="1371600"/>
            <a:ext cx="5463915" cy="4457700"/>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209, Issue 2, May 2017, Pages 876–889, </a:t>
            </a:r>
            <a:r>
              <a:rPr lang="en-US" altLang="en-US" sz="1000">
                <a:solidFill>
                  <a:srgbClr val="333333"/>
                </a:solidFill>
                <a:hlinkClick r:id="rId3"/>
              </a:rPr>
              <a:t>https://doi.org/10.1093/gji/ggx064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A1. </a:t>
            </a:r>
            <a:r>
              <a:rPr lang="en-US" altLang="en-US" b="0"/>
              <a:t>Probability density functions for verification test results of the transdimensional algorithm. The true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54300" y="1371600"/>
            <a:ext cx="3831444" cy="4457700"/>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209, Issue 2, May 2017, Pages 876–889, </a:t>
            </a:r>
            <a:r>
              <a:rPr lang="en-US" altLang="en-US" sz="1000">
                <a:solidFill>
                  <a:srgbClr val="333333"/>
                </a:solidFill>
                <a:hlinkClick r:id="rId3"/>
              </a:rPr>
              <a:t>https://doi.org/10.1093/gji/ggx064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A2. </a:t>
            </a:r>
            <a:r>
              <a:rPr lang="en-US" altLang="en-US" b="0"/>
              <a:t>Verification test results of the transdimensional algorithm. (a) Histograms of interface depths for both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526971"/>
          </a:xfrm>
          <a:prstGeom prst="rect">
            <a:avLst/>
          </a:prstGeom>
        </p:spPr>
      </p:pic>
    </p:spTree>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209, Issue 2, May 2017, Pages 876–889, </a:t>
            </a:r>
            <a:r>
              <a:rPr lang="en-US" altLang="en-US" sz="1000">
                <a:solidFill>
                  <a:srgbClr val="333333"/>
                </a:solidFill>
                <a:hlinkClick r:id="rId3"/>
              </a:rPr>
              <a:t>https://doi.org/10.1093/gji/ggx064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10. </a:t>
            </a:r>
            <a:r>
              <a:rPr lang="en-US" altLang="en-US" b="0"/>
              <a:t>Final preferred model based on previous results and added constraints. (a) Probability density function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63494"/>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209, Issue 2, May 2017, Pages 876–889, </a:t>
            </a:r>
            <a:r>
              <a:rPr lang="en-US" altLang="en-US" sz="1000">
                <a:solidFill>
                  <a:srgbClr val="333333"/>
                </a:solidFill>
                <a:hlinkClick r:id="rId3"/>
              </a:rPr>
              <a:t>https://doi.org/10.1093/gji/ggx064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Generalized hydrogeological cross-section through the study area (black star). Adapted from Plate 20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47900" y="1371600"/>
            <a:ext cx="4645342"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209, Issue 2, May 2017, Pages 876–889, </a:t>
            </a:r>
            <a:r>
              <a:rPr lang="en-US" altLang="en-US" sz="1000">
                <a:solidFill>
                  <a:srgbClr val="333333"/>
                </a:solidFill>
                <a:hlinkClick r:id="rId3"/>
              </a:rPr>
              <a:t>https://doi.org/10.1093/gji/ggx064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Geological cross-section between the M-0650 and M-0738 boreholes within Indian Lake State Forest. Caliper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68600" y="1371600"/>
            <a:ext cx="3607904"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209, Issue 2, May 2017, Pages 876–889, </a:t>
            </a:r>
            <a:r>
              <a:rPr lang="en-US" altLang="en-US" sz="1000">
                <a:solidFill>
                  <a:srgbClr val="333333"/>
                </a:solidFill>
                <a:hlinkClick r:id="rId3"/>
              </a:rPr>
              <a:t>https://doi.org/10.1093/gji/ggx064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1-D vertical shear-wave model parameterization with ƙ layers. Each layer has a uniform shear-wave velocity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08300" y="1371600"/>
            <a:ext cx="3323860"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209, Issue 2, May 2017, Pages 876–889, </a:t>
            </a:r>
            <a:r>
              <a:rPr lang="en-US" altLang="en-US" sz="1000">
                <a:solidFill>
                  <a:srgbClr val="333333"/>
                </a:solidFill>
                <a:hlinkClick r:id="rId3"/>
              </a:rPr>
              <a:t>https://doi.org/10.1093/gji/ggx064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(a) Comparison of the cross-correlation for stations 6 and 9 for all hours of the data set and only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364257"/>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209, Issue 2, May 2017, Pages 876–889, </a:t>
            </a:r>
            <a:r>
              <a:rPr lang="en-US" altLang="en-US" sz="1000">
                <a:solidFill>
                  <a:srgbClr val="333333"/>
                </a:solidFill>
                <a:hlinkClick r:id="rId3"/>
              </a:rPr>
              <a:t>https://doi.org/10.1093/gji/ggx064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(a) The signal-to-noise ratio (SNR) of all the measured correlations are plotted on a semi-log scale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403600" y="1371600"/>
            <a:ext cx="2345907"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209, Issue 2, May 2017, Pages 876–889, </a:t>
            </a:r>
            <a:r>
              <a:rPr lang="en-US" altLang="en-US" sz="1000">
                <a:solidFill>
                  <a:srgbClr val="333333"/>
                </a:solidFill>
                <a:hlinkClick r:id="rId3"/>
              </a:rPr>
              <a:t>https://doi.org/10.1093/gji/ggx064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Results from the non-transdimensional algorithm, 3-layer models. (a) A histogram of interface depths, (b)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17373"/>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209, Issue 2, May 2017, Pages 876–889, </a:t>
            </a:r>
            <a:r>
              <a:rPr lang="en-US" altLang="en-US" sz="1000">
                <a:solidFill>
                  <a:srgbClr val="333333"/>
                </a:solidFill>
                <a:hlinkClick r:id="rId3"/>
              </a:rPr>
              <a:t>https://doi.org/10.1093/gji/ggx064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Probability density functions for five-layered models restricted to (a) 200 m depth, (b) 400 m depth and (c)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65300" y="1371600"/>
            <a:ext cx="5616177"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209, Issue 2, May 2017, Pages 876–889, </a:t>
            </a:r>
            <a:r>
              <a:rPr lang="en-US" altLang="en-US" sz="1000">
                <a:solidFill>
                  <a:srgbClr val="333333"/>
                </a:solidFill>
                <a:hlinkClick r:id="rId3"/>
              </a:rPr>
              <a:t>https://doi.org/10.1093/gji/ggx064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Comparison of probability density functions between the non-transdimensional, fixed layer models and the two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52600" y="1371600"/>
            <a:ext cx="5637773"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36</Paragraphs>
  <Slides>12</Slides>
  <Notes>12</Notes>
  <TotalTime>3343</TotalTime>
  <HiddenSlides>0</HiddenSlides>
  <MMClips>0</MMClips>
  <ScaleCrop>0</ScaleCrop>
  <HeadingPairs>
    <vt:vector baseType="variant" size="4">
      <vt:variant>
        <vt:lpstr>Theme</vt:lpstr>
      </vt:variant>
      <vt:variant>
        <vt:i4>1</vt:i4>
      </vt:variant>
      <vt:variant>
        <vt:lpstr>Slide Titles</vt:lpstr>
      </vt:variant>
      <vt:variant>
        <vt:i4>12</vt:i4>
      </vt:variant>
    </vt:vector>
  </HeadingPairs>
  <TitlesOfParts>
    <vt:vector baseType="lpstr" size="13">
      <vt:lpstr>13_Office Theme</vt:lpstr>
      <vt:lpstr>Figure 1. The study region is within Indian Lake State Forest which lies approximately 8 km northeast of Ocala, Florida ...</vt:lpstr>
      <vt:lpstr>Figure 2. Generalized hydrogeological cross-section through the study area (black star). Adapted from Plate 20 of ...</vt:lpstr>
      <vt:lpstr>Figure 3. Geological cross-section between the M-0650 and M-0738 boreholes within Indian Lake State Forest. Caliper ...</vt:lpstr>
      <vt:lpstr>Figure 4. 1-D vertical shear-wave model parameterization with ƙ layers. Each layer has a uniform shear-wave velocity ...</vt:lpstr>
      <vt:lpstr>Figure 5. (a) Comparison of the cross-correlation for stations 6 and 9 for all hours of the data set and only ...</vt:lpstr>
      <vt:lpstr>Figure 6. (a) The signal-to-noise ratio (SNR) of all the measured correlations are plotted on a semi-log scale in ...</vt:lpstr>
      <vt:lpstr>Figure 7. Results from the non-transdimensional algorithm, 3-layer models. (a) A histogram of interface depths, (b) ...</vt:lpstr>
      <vt:lpstr>Figure 8. Probability density functions for five-layered models restricted to (a) 200 m depth, (b) 400 m depth and (c) ...</vt:lpstr>
      <vt:lpstr>Figure 9. Comparison of probability density functions between the non-transdimensional, fixed layer models and the two ...</vt:lpstr>
      <vt:lpstr>Figure A1. Probability density functions for verification test results of the transdimensional algorithm. The true ...</vt:lpstr>
      <vt:lpstr>Figure A2. Verification test results of the transdimensional algorithm. (a) Histograms of interface depths for both ...</vt:lpstr>
      <vt:lpstr>Figure 10. Final preferred model based on previous results and added constraints. (a) Probability density function and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2024-04-26T19:12:44Z</dcterms:modified>
</cp:coreProperties>
</file>