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E07D396-97F9-4112-ABDA-43EACB6C290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1DD6AF4-6737-4715-BE66-AB18B19101D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Species included in this study: (A) Calothamnus rupestris (left, 1·5 m tall) and Eucalyptus caesia subsp. caesia (4 m), Boyagin; (B) Allocasuarina huegeliana (7 m), Boyagin; (C) Calothamnus quadrifidus (2·5 m), King Rocks; (D) Eucalyptus drummondii (5 m), Boyagin; (E, F) Allocasuarina humilis (0·8 m), Little Mt Lindesay. Photographs: S. D. Hopper.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Annals of Botany Company.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CE2FBE-F663-4855-B7D3-5447692920A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Mortality on granite outcrops in the Southwest Australian Floristic Region and adjacent Arid Zone associated with the record-breaking heat and drought during the summer of 2010/2011. Examples are from three rainfall zones [(A) high rainfall, 900 mm p.a.; (B, C) semi-arid, 300–500 mm p.a.; (D) arid, &lt;300 mm p.a.]. (A) Dead Eucalyptus marginata and associated vegetation in the Northern Jarrah Forest; (B) dead and live Acacia lasiocalyx, Chiddarcooping; (C) dead and live Thryptomene australis and Dodonaea viscosa, with taller Eucalyptus caesia, Hakea petiolaris and Acacia lasiocalyx alive on deeper soils, NE of Pingaring; (D) dead and live Thryptomene australis and Allocasuarina campestris, Geelabbing (Mt Churchman). Photographs (A) Mike Pez, (B–D) S. D. Hopper.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Annals of Botany Company.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CE2FBE-F663-4855-B7D3-5447692920A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Horizontal spread of the root system along the bottom of the container for three outcrop/non-outcrop congeneric species pairs: (A) Calothamnus, (B) Eucalyptus, (C) Allocasuarina. Asterisks indicate significant differences within an outcrop/non-outcrop species comparison (one-way repeated measurements ANOVA for the overlapping time period; * 0·01 &lt; P &lt; 0·05, ** 0·001 &lt; P &lt; 0·01).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Annals of Botany Company.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CE2FBE-F663-4855-B7D3-5447692920A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Total plant dry mass and (B) percentage of dry mass allocated to roots (root mass ratio) ± s.e., at the final harvest for three outcrop and non-outcrop species pairs of Calothamnus, Eucalyptus and Allocasuarina. Asterisks indicate significant differences within an outcrop/non-outcrop species comparison (one-way ANOVA of ln-transformed values; * 0·05 &gt; P &gt;0·01, ** 0·01&gt; P &gt;0·001).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Annals of Botany Company.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CE2FBE-F663-4855-B7D3-5447692920A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root fresh mass allocated to the bottom 10 mm (‘lower’) and top 90 mm (‘upper’) layers of 1·20 m long containers as well as allocation to the lignified root section just below the root–shoot junction (top root), of three outcrop (left panels) and non-outcrop (right panels) congeneric species pairs (Calothamnus, Eucalyptus and Allocasuarina). Note that the seedlings were planted in the centre of the containers (compartment 4).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Annals of Botany Company.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0CE2FBE-F663-4855-B7D3-5447692920A7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ob/mcr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ob/mcr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ob/mcr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ob/mcr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aob/mcr3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Bot</a:t>
            </a:r>
            <a:r>
              <a:rPr lang="en-US" altLang="en-US" sz="1000">
                <a:solidFill>
                  <a:srgbClr val="333333"/>
                </a:solidFill>
              </a:rPr>
              <a:t>, Volume 110, Issue 2, 1 July 2012, Pages 291–300,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https://doi.org/10.1093/aob/mcr322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Species included in this study: (A) Calothamnus rupestris (left, 1·5 m tall) and Eucalyptus caesia subsp.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62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Bot</a:t>
            </a:r>
            <a:r>
              <a:rPr lang="en-US" altLang="en-US" sz="1000">
                <a:solidFill>
                  <a:srgbClr val="333333"/>
                </a:solidFill>
              </a:rPr>
              <a:t>, Volume 110, Issue 2, 1 July 2012, Pages 291–300,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https://doi.org/10.1093/aob/mcr322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Mortality on granite outcrops in the Southwest Australian Floristic Region and adjacent Arid Zone associated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63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Bot</a:t>
            </a:r>
            <a:r>
              <a:rPr lang="en-US" altLang="en-US" sz="1000">
                <a:solidFill>
                  <a:srgbClr val="333333"/>
                </a:solidFill>
              </a:rPr>
              <a:t>, Volume 110, Issue 2, 1 July 2012, Pages 291–300,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https://doi.org/10.1093/aob/mcr322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Horizontal spread of the root system along the bottom of the container for three outcrop/non-outcrop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03600" y="1371600"/>
            <a:ext cx="232984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Bot</a:t>
            </a:r>
            <a:r>
              <a:rPr lang="en-US" altLang="en-US" sz="1000">
                <a:solidFill>
                  <a:srgbClr val="333333"/>
                </a:solidFill>
              </a:rPr>
              <a:t>, Volume 110, Issue 2, 1 July 2012, Pages 291–300,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https://doi.org/10.1093/aob/mcr322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(A) Total plant dry mass and (B) percentage of dry mass allocated to roots (root mass ratio) ± s.e., at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63900" y="1371600"/>
            <a:ext cx="261541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Bot</a:t>
            </a:r>
            <a:r>
              <a:rPr lang="en-US" altLang="en-US" sz="1000">
                <a:solidFill>
                  <a:srgbClr val="333333"/>
                </a:solidFill>
              </a:rPr>
              <a:t>, Volume 110, Issue 2, 1 July 2012, Pages 291–300,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https://doi.org/10.1093/aob/mcr322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Percentage of root fresh mass allocated to the bottom 10 mm (‘lower’) and top 90 mm (‘upper’) layers of 1·20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52700" y="1371600"/>
            <a:ext cx="403282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Fig. 1. Species included in this study: (A) Calothamnus rupestris (left, 1·5 m tall) and Eucalyptus caesia subsp. ...</vt:lpstr>
      <vt:lpstr>Fig. 2. Mortality on granite outcrops in the Southwest Australian Floristic Region and adjacent Arid Zone associated ...</vt:lpstr>
      <vt:lpstr>Fig. 5. Horizontal spread of the root system along the bottom of the container for three outcrop/non-outcrop ...</vt:lpstr>
      <vt:lpstr>Fig. 3. (A) Total plant dry mass and (B) percentage of dry mass allocated to roots (root mass ratio) ± s.e., at the ...</vt:lpstr>
      <vt:lpstr>Fig. 4. Percentage of root fresh mass allocated to the bottom 10 mm (‘lower’) and top 90 mm (‘upper’) layers of 1·20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2024-09-19T03:43:53Z</dcterms:modified>
</cp:coreProperties>
</file>