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E704FB7-1A3F-41BF-BCE6-D002AF10FF25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AE969B-B45B-4F2F-ABFB-A8CCF92FE259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Timeline.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Yale University.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6161EA3-3F0A-4B74-84C5-6CA39AFC6EDB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Threshold of Efficient Material Breach of Contract: These figures summarize the results from Proposition 2 for the parameterization in the text. Effort e is depicted on the vertical axis, the threshold of material breach μ on the horizontal axis. The dotted horizontal line depicts the level of efficient effort. In panels (a) and (b), the baseline probability of no defect is h(e)=13log (1+e). In panel (a), under-compensation upon rejection is β = 0 and the threshold of efficient material breach is μ*∈{μ̲,μ¯}; in panel (b), β=2/5 is too high for the efficient outcome to be implemented by a satisfaction clause and μ* does not exist. The best satisfaction clause is μ+, which is not effective because δ¯=2β=4/5&gt;μ+. The optimal threshold is any μo≤δ¯ so that κ(μo)=δ¯. In panel (c), the baseline probability h(e)=23log (1+e) is sufficiently high so that e(0)&gt;e*, implying a unique threshold of efficient material breach, μ*=μ¯.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Yale University.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6161EA3-3F0A-4B74-84C5-6CA39AFC6EDB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Material Breach of Contract for Rejection Without Compensation: The figure illustrates the results from Proposition 4 when rejection and damages are mutually exclusive so that β=max{v−p,0}. The buyer’s payoffs when she rejects are BR = 0. The baseline probability is h(e)=23 log (1+e). The effective threshold of rejection κ(μ) (Lemma 1) is depicted on the vertical axis; the ex ante contract price p is on the horizontal axis. For low prices p≤p+, κ(μ)=δ¯=1&gt;μ+(p). For intermediate prices p∈(p+,p*), a threshold of efficient material breach does not exist; the optimal threshold of material breach is μ+ with e(μ+)&lt;e*. For higher prices p≥p*, κ(μ*)=μ* and the first-best outcome is implemented. The thin horizontal line depicts the threshold of efficient material breach in Proposition 2 for β = 0 (or, p=v).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Yale University.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6161EA3-3F0A-4B74-84C5-6CA39AFC6EDB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Liquidated Damages and Efficient Material Breach: The figure illustrates the results from Proposition 5. The level of under-compensation upon acceptance (captured by the probability α¯ that a defect cannot be proven with reasonable certainty) is depicted on the horizontal axis, the level of under-compensation upon rejection (captured by δ¯) is depicted on the vertical axis. A contract with satisfaction clause, 〈p,μ〉, (weakly) dominates a contract with liquidated damages, 〈p0,q*(δ,α¯)〉 for all (α¯,δ¯) to the lower left of the solid curve δ~(α¯). The dot-shaded area depicts all (α¯,δ¯) pairs for which a satisfaction clause weakly dominates liquidated damages by a transactions costs argument. The line-shaded area (liquidated damages dominate) and the square-shaded area (satisfaction clause dominates) depict (α¯,δ¯) pairs for which seller’s effort is insufficient, e&lt;e*, and the equilibrium outcome under the optimal contract is inefficient.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Yale University.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6161EA3-3F0A-4B74-84C5-6CA39AFC6EDB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jleo/eww02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jleo/eww02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jleo/eww02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jleo/eww02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Law Econ Organ</a:t>
            </a:r>
            <a:r>
              <a:rPr lang="en-US" altLang="en-US" sz="1000">
                <a:solidFill>
                  <a:srgbClr val="333333"/>
                </a:solidFill>
              </a:rPr>
              <a:t>, Volume 33, Issue 3, August 2017, Pages 507–540,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https://doi.org/10.1093/jleo/eww020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Timeline.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87169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Law Econ Organ</a:t>
            </a:r>
            <a:r>
              <a:rPr lang="en-US" altLang="en-US" sz="1000">
                <a:solidFill>
                  <a:srgbClr val="333333"/>
                </a:solidFill>
              </a:rPr>
              <a:t>, Volume 33, Issue 3, August 2017, Pages 507–540,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https://doi.org/10.1093/jleo/eww020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Figue 2. </a:t>
            </a:r>
            <a:r>
              <a:rPr lang="en-US" altLang="en-US" b="0"/>
              <a:t>Threshold of Efficient Material Breach of Contract: These figures summarize the results from Proposition 2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05428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Law Econ Organ</a:t>
            </a:r>
            <a:r>
              <a:rPr lang="en-US" altLang="en-US" sz="1000">
                <a:solidFill>
                  <a:srgbClr val="333333"/>
                </a:solidFill>
              </a:rPr>
              <a:t>, Volume 33, Issue 3, August 2017, Pages 507–540,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https://doi.org/10.1093/jleo/eww020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Material Breach of Contract for Rejection Without Compensation: The figure illustrates the results from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43100" y="1371600"/>
            <a:ext cx="525654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Law Econ Organ</a:t>
            </a:r>
            <a:r>
              <a:rPr lang="en-US" altLang="en-US" sz="1000">
                <a:solidFill>
                  <a:srgbClr val="333333"/>
                </a:solidFill>
              </a:rPr>
              <a:t>, Volume 33, Issue 3, August 2017, Pages 507–540,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https://doi.org/10.1093/jleo/eww020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Liquidated Damages and Efficient Material Breach: The figure illustrates the results from Proposition 5.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000" y="1371600"/>
            <a:ext cx="432450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 1. Timeline.
</vt:lpstr>
      <vt:lpstr>Figue 2. Threshold of Efficient Material Breach of Contract: These figures summarize the results from Proposition 2 ...</vt:lpstr>
      <vt:lpstr>Figure 3. Material Breach of Contract for Rejection Without Compensation: The figure illustrates the results from ...</vt:lpstr>
      <vt:lpstr>Figure 4. Liquidated Damages and Efficient Material Breach: The figure illustrates the results from Proposition 5. The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2024-04-26T03:05:45Z</dcterms:modified>
</cp:coreProperties>
</file>