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 id="307" r:id="rId18"/>
    <p:sldId id="310" r:id="rId19"/>
    <p:sldId id="313" r:id="rId20"/>
    <p:sldId id="316" r:id="rId21"/>
    <p:sldId id="319" r:id="rId22"/>
    <p:sldId id="322" r:id="rId23"/>
    <p:sldId id="325" r:id="rId24"/>
    <p:sldId id="328" r:id="rId25"/>
    <p:sldId id="331" r:id="rId26"/>
    <p:sldId id="334" r:id="rId27"/>
    <p:sldId id="337" r:id="rId28"/>
    <p:sldId id="340" r:id="rId29"/>
    <p:sldId id="343" r:id="rId30"/>
  </p:sldIdLst>
  <p:sldSz cx="9144000" cy="6858000" type="screen4x3"/>
  <p:notesSz cx="6858000" cy="9144000"/>
  <p:custDataLst>
    <p:tags r:id="rId3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handoutMaster" Target="handoutMasters/handoutMaster1.xml" /><Relationship Id="rId30" Type="http://schemas.openxmlformats.org/officeDocument/2006/relationships/slide" Target="slides/slide27.xml" /><Relationship Id="rId31" Type="http://schemas.openxmlformats.org/officeDocument/2006/relationships/tags" Target="tags/tag1.xml" /><Relationship Id="rId32" Type="http://schemas.openxmlformats.org/officeDocument/2006/relationships/presProps" Target="presProps.xml" /><Relationship Id="rId33" Type="http://schemas.openxmlformats.org/officeDocument/2006/relationships/viewProps" Target="viewProps.xml" /><Relationship Id="rId34" Type="http://schemas.openxmlformats.org/officeDocument/2006/relationships/theme" Target="theme/theme1.xml" /><Relationship Id="rId35"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ABA3A9-1DAD-4975-B0D7-CFF0E4F9553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AA6F4CF-CC52-4EE6-BBA4-FB81577DE22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Full-band (0.2–10.0 keV) EPIC pn light curves in 100 s bins. The top panel shows all three consecutive light curves and the bottom panels show the individual light curves from each XMM-Newton revolution. This figure can be seen in colour in the online version of the journal on Synergy.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 2003 RAS 2003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D59775-04FD-440F-95E8-271E3024AFB0}"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Fit statistic against power-law index for a simple power-law PSD model (model 1, with 79 dof).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 2003 RAS 2003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D59775-04FD-440F-95E8-271E3024AFB0}"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The full-band data (points with errors) and best-fitting single power-law model (model 1; solid line). The residuals from the fit are shown in the lower panel.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 2003 RAS 2003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D59775-04FD-440F-95E8-271E3024AFB0}"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The full-band data and (folded) broken power-law model (model 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 2003 RAS 2003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D59775-04FD-440F-95E8-271E3024AFB0}"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Contour plot showing the parameters of model 2. The contours represent 68.3, 90 and 99 per cent confidence levels.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 2003 RAS 2003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D59775-04FD-440F-95E8-271E3024AFB0}"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As Fig. 10 except for model 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 2003 RAS 2003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D59775-04FD-440F-95E8-271E3024AFB0}" type="slidenum">
              <a:rPr lang="en-US" altLang="en-US" sz="1200"/>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As Fig. 10 except for model 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 2003 RAS 2003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D59775-04FD-440F-95E8-271E3024AFB0}" type="slidenum">
              <a:rPr lang="en-US" altLang="en-US" sz="1200"/>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13 </a:t>
            </a:r>
            <a:r>
              <a:rPr lang="en-US" altLang="en-US">
                <a:latin typeface="Arial" pitchFamily="34" charset="0"/>
                <a:ea typeface="Arial" pitchFamily="34" charset="0"/>
              </a:rPr>
              <a:t>As Fig. 10 except for model 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 2003 RAS 2003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D59775-04FD-440F-95E8-271E3024AFB0}" type="slidenum">
              <a:rPr lang="en-US" altLang="en-US" sz="1200"/>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14 </a:t>
            </a:r>
            <a:r>
              <a:rPr lang="en-US" altLang="en-US">
                <a:latin typeface="Arial" pitchFamily="34" charset="0"/>
                <a:ea typeface="Arial" pitchFamily="34" charset="0"/>
              </a:rPr>
              <a:t>Residuals from fits to the soft-, medium- and hard-band data using the broken power-law model (model 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 2003 RAS 2003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D59775-04FD-440F-95E8-271E3024AFB0}" type="slidenum">
              <a:rPr lang="en-US" altLang="en-US" sz="1200"/>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15 </a:t>
            </a:r>
            <a:r>
              <a:rPr lang="en-US" altLang="en-US">
                <a:latin typeface="Arial" pitchFamily="34" charset="0"/>
                <a:ea typeface="Arial" pitchFamily="34" charset="0"/>
              </a:rPr>
              <a:t>Contour plot showing the parameters of the broken power-law model (assuming a slope of αlow = 1 below the break) for the three energy subbands. The contours represent 68.3, 90 and 99 per cent confidence levels. This figure can be seen in colour in the online version of the journal on Synergy.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 2003 RAS 2003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D59775-04FD-440F-95E8-271E3024AFB0}" type="slidenum">
              <a:rPr lang="en-US" altLang="en-US" sz="1200"/>
              <a:t>18</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16 </a:t>
            </a:r>
            <a:r>
              <a:rPr lang="en-US" altLang="en-US">
                <a:latin typeface="Arial" pitchFamily="34" charset="0"/>
                <a:ea typeface="Arial" pitchFamily="34" charset="0"/>
              </a:rPr>
              <a:t>Unbinned Lomb-Scargle periodogram of the full-band light curve. The large scatter in the periodogram is expected (see Section 4.1.3). The dashed line illustrates the broken power-law model used in Section 4.4. Note that the model has not been fitted to the data and that the Lomb-Scargle periodogram is normalized differently from the periodogram discussed in Section 4.1.1.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 2003 RAS 2003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D59775-04FD-440F-95E8-271E3024AFB0}" type="slidenum">
              <a:rPr lang="en-US" altLang="en-US" sz="1200"/>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1 </a:t>
            </a:r>
            <a:r>
              <a:rPr lang="en-US" altLang="en-US">
                <a:latin typeface="Arial" pitchFamily="34" charset="0"/>
                <a:ea typeface="Arial" pitchFamily="34" charset="0"/>
              </a:rPr>
              <a:t>Mean count rates (x) and fractional excess rms variability amplitudes (Fvar) for the light curves from each revolution and in each energy band.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 2003 RAS 2003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D59775-04FD-440F-95E8-271E3024AFB0}" type="slidenum">
              <a:rPr lang="en-US" altLang="en-US" sz="1200"/>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17 </a:t>
            </a:r>
            <a:r>
              <a:rPr lang="en-US" altLang="en-US">
                <a:latin typeface="Arial" pitchFamily="34" charset="0"/>
                <a:ea typeface="Arial" pitchFamily="34" charset="0"/>
              </a:rPr>
              <a:t>Coherence functions between light curves in the three energy bands. The different symbols mark the results derived using light curves from the three EPIC detectors (squares mark pn, circles mark MOS1 and stars mark MOS2 data). The dotted line shows the function γ2(f) = exp(−f/8 × 10−4 Hz) discussed in the text. This figure can be seen in colour in the online version of the journal on Synergy.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 2003 RAS 2003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D59775-04FD-440F-95E8-271E3024AFB0}" type="slidenum">
              <a:rPr lang="en-US" altLang="en-US" sz="1200"/>
              <a:t>20</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18 </a:t>
            </a:r>
            <a:r>
              <a:rPr lang="en-US" altLang="en-US">
                <a:latin typeface="Arial" pitchFamily="34" charset="0"/>
                <a:ea typeface="Arial" pitchFamily="34" charset="0"/>
              </a:rPr>
              <a:t>Coherence functions between light curves from different detectors in the same energy bands (squares mark pn versus MOS1, circles mark pn versus MOS2 and stars mark MOS1 versus MOS2). As these were calculated between light curves from different detectors but identical energy ranges the intrinsic coherence is unity and deviations from unity are a result of Poisson noise. The dotted line shows the function plotted in Fig. 17 representing the loss of coherence observed between the energy bands. Clearly, this function shows a much more pronounced loss of coherence than that resulting from Poisson noise. This figure can be seen in colour in the online version of the journal on Synergy.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 2003 RAS 2003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D59775-04FD-440F-95E8-271E3024AFB0}" type="slidenum">
              <a:rPr lang="en-US" altLang="en-US" sz="1200"/>
              <a:t>21</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19 </a:t>
            </a:r>
            <a:r>
              <a:rPr lang="en-US" altLang="en-US">
                <a:latin typeface="Arial" pitchFamily="34" charset="0"/>
                <a:ea typeface="Arial" pitchFamily="34" charset="0"/>
              </a:rPr>
              <a:t>Average coherence function measured from (perfectly coherent) simulated data. The top panel shows results using light curves with identical PSDs, the bottom panel shows results when different PSDs are assumed for the two light curves. The error bars on the data points represent the standard deviation of the coherence estimates, and the lines without data points represent the average of the estimated error bars. Clearly, the coherence is close to unity and the error estimates are close to the expected scatter.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 2003 RAS 2003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D59775-04FD-440F-95E8-271E3024AFB0}" type="slidenum">
              <a:rPr lang="en-US" altLang="en-US" sz="1200"/>
              <a:t>22</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20 </a:t>
            </a:r>
            <a:r>
              <a:rPr lang="en-US" altLang="en-US">
                <a:latin typeface="Arial" pitchFamily="34" charset="0"/>
                <a:ea typeface="Arial" pitchFamily="34" charset="0"/>
              </a:rPr>
              <a:t>Estimate of the sensitivity level of time lag measurements. The dotted line shows the uncertainty in the time lag owing to Poisson noise and the solid line represents the approximate time lags measured, as described by the function given in Section 5.3.3. For frequencies above ≈6 × 10−4 Hz the time lags will not be recoverable from the Poisson noise.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 2003 RAS 2003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D59775-04FD-440F-95E8-271E3024AFB0}" type="slidenum">
              <a:rPr lang="en-US" altLang="en-US" sz="1200"/>
              <a:t>23</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21 </a:t>
            </a:r>
            <a:r>
              <a:rPr lang="en-US" altLang="en-US">
                <a:latin typeface="Arial" pitchFamily="34" charset="0"/>
                <a:ea typeface="Arial" pitchFamily="34" charset="0"/>
              </a:rPr>
              <a:t>Time lags between light curves in the three energy bands. The symbols are as in Fig. 17. A positive lag indicates that the first band leads the second one. The dotted line shows the function τ(f) = 0.013f−1 discussed in the text. This figure can be seen in colour in the online version of the journal on Synergy.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 2003 RAS 2003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D59775-04FD-440F-95E8-271E3024AFB0}" type="slidenum">
              <a:rPr lang="en-US" altLang="en-US" sz="1200"/>
              <a:t>24</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22 </a:t>
            </a:r>
            <a:r>
              <a:rPr lang="en-US" altLang="en-US">
                <a:latin typeface="Arial" pitchFamily="34" charset="0"/>
                <a:ea typeface="Arial" pitchFamily="34" charset="0"/>
              </a:rPr>
              <a:t>Time lags between light curves from different detectors in the same energy bands. Squares mark pn versus MOS1, circles mark pn versus MOS2 and stars mark MOS1 versus MOS2. As the light curves being compared cover identical energy ranges they should differ only as a result of Poisson noise and thus result in zero lag, any lags observed will be a result of Poisson noise. The dotted line shows the function plotted in Fig. 21. As can be seen, the observed lags between bands (Fig. 21) are much larger than those resulting from Poisson noise. This figure can be seen in colour in the online version of the journal on Synergy.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 2003 RAS 2003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D59775-04FD-440F-95E8-271E3024AFB0}" type="slidenum">
              <a:rPr lang="en-US" altLang="en-US" sz="1200"/>
              <a:t>25</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23 </a:t>
            </a:r>
            <a:r>
              <a:rPr lang="en-US" altLang="en-US">
                <a:latin typeface="Arial" pitchFamily="34" charset="0"/>
                <a:ea typeface="Arial" pitchFamily="34" charset="0"/>
              </a:rPr>
              <a:t>Average time delay measured from simulated data (with zero intrinsic delay). The top panel shows results using light curves with identical PSDs, the bottom panel shows results when different PSDs are assumed for the two light curves. The error bars on the data points represent the standard deviation of the time-delay estimates and the lines without data points represent the average of the estimated error bars. The phase is close to zero and the error estimates are close to the expected scatter.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 2003 RAS 2003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D59775-04FD-440F-95E8-271E3024AFB0}" type="slidenum">
              <a:rPr lang="en-US" altLang="en-US" sz="1200"/>
              <a:t>26</a:t>
            </a:fld>
            <a:endParaRPr lang="en-US"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24 </a:t>
            </a:r>
            <a:r>
              <a:rPr lang="en-US" altLang="en-US">
                <a:latin typeface="Arial" pitchFamily="34" charset="0"/>
                <a:ea typeface="Arial" pitchFamily="34" charset="0"/>
              </a:rPr>
              <a:t>Power spectral data from the three energy bands shown in fP(f) units (dimensionless). The data have be ‘unfolded’ using model 2 to better illustrate the shape of the underlying power spectra. The PSD models are shown with dotted lines, and the error bars show the data/model residuals multiplied by the unfolded PSD model. The bottom right-hand panel shows the three model PSDs overlaid. This figure can be seen in colour in the online version of the journal on Synergy.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 2003 RAS 2003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D59775-04FD-440F-95E8-271E3024AFB0}" type="slidenum">
              <a:rPr lang="en-US" altLang="en-US" sz="1200"/>
              <a:t>27</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Section of the full-band (0.2–10.0 keV) EPIC pn light curve (from rev. 302) showing a rapid ‘flare’ event.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 2003 RAS 2003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D59775-04FD-440F-95E8-271E3024AFB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Correlation between rms variability amplitude and flux. This figure can be seen in colour in the online version of the journal on Synergy.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 2003 RAS 2003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D59775-04FD-440F-95E8-271E3024AFB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2 </a:t>
            </a:r>
            <a:r>
              <a:rPr lang="en-US" altLang="en-US">
                <a:latin typeface="Arial" pitchFamily="34" charset="0"/>
                <a:ea typeface="Arial" pitchFamily="34" charset="0"/>
              </a:rPr>
              <a:t>Results of fitting a linear function to the rms-flux correlation. Errors on the model parameters correspond to a 90 per cent confidence level for one interesting parameter (i.e. a Δχ2 = 2.7 criterion).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 2003 RAS 2003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D59775-04FD-440F-95E8-271E3024AFB0}"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High-frequency periodograms estimated using 10-s resolution, full-band light curves. At high frequencies the periodograms are dominated by the flat (white) Poisson noise spectrum. The solid lines show the expected Poisson noise levels. This figure can be seen in colour in the online version of the journal on Synergy.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 2003 RAS 2003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D59775-04FD-440F-95E8-271E3024AFB0}"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Periodograms for each energy band calculated using three revolutions of data. The solid lines show the expected Poisson noise levels. This figure can be seen in colour in the online version of the journal on Synergy.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 2003 RAS 2003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D59775-04FD-440F-95E8-271E3024AFB0}"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Trial PSD models used to fit the full-band data.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 2003 RAS 2003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D59775-04FD-440F-95E8-271E3024AFB0}"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3 </a:t>
            </a:r>
            <a:r>
              <a:rPr lang="en-US" altLang="en-US">
                <a:latin typeface="Arial" pitchFamily="34" charset="0"/>
                <a:ea typeface="Arial" pitchFamily="34" charset="0"/>
              </a:rPr>
              <a:t>Results of fitting the full-band periodogram with various trial models. The models are discussed in the text and shown in Fig. 6. Model 1 is a simple power law, model 2 is a power law breaking to a slope of αlow = 1 at low frequencies, model 3 is a power law with a break to αlow = 0, model 4 is a power law with a smooth transition to a slope of αlow = 1 at low frequencies and model 5 is an exponentially cut-off power law. Errors on the model parameters correspond to a 90 per cent confidence level for one interesting parameter (i.e. a Δχ2 = 2.7 criterion).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 2003 RAS 2003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D59775-04FD-440F-95E8-271E3024AFB0}"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46/j.1365-8711.2003.06285.x"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46/j.1365-8711.2003.06285.x" TargetMode="External" /><Relationship Id="rId4" Type="http://schemas.openxmlformats.org/officeDocument/2006/relationships/image" Target="../media/image1.png" /><Relationship Id="rId5" Type="http://schemas.openxmlformats.org/officeDocument/2006/relationships/image" Target="../media/image11.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46/j.1365-8711.2003.06285.x" TargetMode="External" /><Relationship Id="rId4" Type="http://schemas.openxmlformats.org/officeDocument/2006/relationships/image" Target="../media/image1.png" /><Relationship Id="rId5" Type="http://schemas.openxmlformats.org/officeDocument/2006/relationships/image" Target="../media/image12.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046/j.1365-8711.2003.06285.x" TargetMode="External" /><Relationship Id="rId4" Type="http://schemas.openxmlformats.org/officeDocument/2006/relationships/image" Target="../media/image1.png" /><Relationship Id="rId5" Type="http://schemas.openxmlformats.org/officeDocument/2006/relationships/image" Target="../media/image13.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046/j.1365-8711.2003.06285.x" TargetMode="External" /><Relationship Id="rId4" Type="http://schemas.openxmlformats.org/officeDocument/2006/relationships/image" Target="../media/image1.png" /><Relationship Id="rId5" Type="http://schemas.openxmlformats.org/officeDocument/2006/relationships/image" Target="../media/image14.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046/j.1365-8711.2003.06285.x" TargetMode="External" /><Relationship Id="rId4" Type="http://schemas.openxmlformats.org/officeDocument/2006/relationships/image" Target="../media/image1.png" /><Relationship Id="rId5" Type="http://schemas.openxmlformats.org/officeDocument/2006/relationships/image" Target="../media/image15.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hyperlink" Target="https://doi.org/10.1046/j.1365-8711.2003.06285.x" TargetMode="External" /><Relationship Id="rId4" Type="http://schemas.openxmlformats.org/officeDocument/2006/relationships/image" Target="../media/image1.png" /><Relationship Id="rId5" Type="http://schemas.openxmlformats.org/officeDocument/2006/relationships/image" Target="../media/image16.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hyperlink" Target="https://doi.org/10.1046/j.1365-8711.2003.06285.x" TargetMode="External" /><Relationship Id="rId4" Type="http://schemas.openxmlformats.org/officeDocument/2006/relationships/image" Target="../media/image1.png" /><Relationship Id="rId5" Type="http://schemas.openxmlformats.org/officeDocument/2006/relationships/image" Target="../media/image17.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hyperlink" Target="https://doi.org/10.1046/j.1365-8711.2003.06285.x" TargetMode="External" /><Relationship Id="rId4" Type="http://schemas.openxmlformats.org/officeDocument/2006/relationships/image" Target="../media/image1.png" /><Relationship Id="rId5" Type="http://schemas.openxmlformats.org/officeDocument/2006/relationships/image" Target="../media/image18.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 Id="rId3" Type="http://schemas.openxmlformats.org/officeDocument/2006/relationships/hyperlink" Target="https://doi.org/10.1046/j.1365-8711.2003.06285.x" TargetMode="External" /><Relationship Id="rId4" Type="http://schemas.openxmlformats.org/officeDocument/2006/relationships/image" Target="../media/image1.png" /><Relationship Id="rId5" Type="http://schemas.openxmlformats.org/officeDocument/2006/relationships/image" Target="../media/image19.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 Id="rId3" Type="http://schemas.openxmlformats.org/officeDocument/2006/relationships/hyperlink" Target="https://doi.org/10.1046/j.1365-8711.2003.06285.x" TargetMode="External" /><Relationship Id="rId4" Type="http://schemas.openxmlformats.org/officeDocument/2006/relationships/image" Target="../media/image1.png" /><Relationship Id="rId5" Type="http://schemas.openxmlformats.org/officeDocument/2006/relationships/image" Target="../media/image20.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46/j.1365-8711.2003.06285.x"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 Id="rId3" Type="http://schemas.openxmlformats.org/officeDocument/2006/relationships/hyperlink" Target="https://doi.org/10.1046/j.1365-8711.2003.06285.x" TargetMode="External" /><Relationship Id="rId4" Type="http://schemas.openxmlformats.org/officeDocument/2006/relationships/image" Target="../media/image1.png" /><Relationship Id="rId5" Type="http://schemas.openxmlformats.org/officeDocument/2006/relationships/image" Target="../media/image21.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1.xml" /><Relationship Id="rId3" Type="http://schemas.openxmlformats.org/officeDocument/2006/relationships/hyperlink" Target="https://doi.org/10.1046/j.1365-8711.2003.06285.x" TargetMode="External" /><Relationship Id="rId4" Type="http://schemas.openxmlformats.org/officeDocument/2006/relationships/image" Target="../media/image1.png" /><Relationship Id="rId5" Type="http://schemas.openxmlformats.org/officeDocument/2006/relationships/image" Target="../media/image22.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2.xml" /><Relationship Id="rId3" Type="http://schemas.openxmlformats.org/officeDocument/2006/relationships/hyperlink" Target="https://doi.org/10.1046/j.1365-8711.2003.06285.x" TargetMode="External" /><Relationship Id="rId4" Type="http://schemas.openxmlformats.org/officeDocument/2006/relationships/image" Target="../media/image1.png" /><Relationship Id="rId5" Type="http://schemas.openxmlformats.org/officeDocument/2006/relationships/image" Target="../media/image23.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3.xml" /><Relationship Id="rId3" Type="http://schemas.openxmlformats.org/officeDocument/2006/relationships/hyperlink" Target="https://doi.org/10.1046/j.1365-8711.2003.06285.x" TargetMode="External" /><Relationship Id="rId4" Type="http://schemas.openxmlformats.org/officeDocument/2006/relationships/image" Target="../media/image1.png" /><Relationship Id="rId5" Type="http://schemas.openxmlformats.org/officeDocument/2006/relationships/image" Target="../media/image24.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4.xml" /><Relationship Id="rId3" Type="http://schemas.openxmlformats.org/officeDocument/2006/relationships/hyperlink" Target="https://doi.org/10.1046/j.1365-8711.2003.06285.x" TargetMode="External" /><Relationship Id="rId4" Type="http://schemas.openxmlformats.org/officeDocument/2006/relationships/image" Target="../media/image1.png" /><Relationship Id="rId5" Type="http://schemas.openxmlformats.org/officeDocument/2006/relationships/image" Target="../media/image25.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5.xml" /><Relationship Id="rId3" Type="http://schemas.openxmlformats.org/officeDocument/2006/relationships/hyperlink" Target="https://doi.org/10.1046/j.1365-8711.2003.06285.x" TargetMode="External" /><Relationship Id="rId4" Type="http://schemas.openxmlformats.org/officeDocument/2006/relationships/image" Target="../media/image1.png" /><Relationship Id="rId5" Type="http://schemas.openxmlformats.org/officeDocument/2006/relationships/image" Target="../media/image26.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6.xml" /><Relationship Id="rId3" Type="http://schemas.openxmlformats.org/officeDocument/2006/relationships/hyperlink" Target="https://doi.org/10.1046/j.1365-8711.2003.06285.x" TargetMode="External" /><Relationship Id="rId4" Type="http://schemas.openxmlformats.org/officeDocument/2006/relationships/image" Target="../media/image1.png" /><Relationship Id="rId5" Type="http://schemas.openxmlformats.org/officeDocument/2006/relationships/image" Target="../media/image27.pn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7.xml" /><Relationship Id="rId3" Type="http://schemas.openxmlformats.org/officeDocument/2006/relationships/hyperlink" Target="https://doi.org/10.1046/j.1365-8711.2003.06285.x" TargetMode="External" /><Relationship Id="rId4" Type="http://schemas.openxmlformats.org/officeDocument/2006/relationships/image" Target="../media/image1.png" /><Relationship Id="rId5" Type="http://schemas.openxmlformats.org/officeDocument/2006/relationships/image" Target="../media/image28.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46/j.1365-8711.2003.06285.x"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46/j.1365-8711.2003.06285.x"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46/j.1365-8711.2003.06285.x"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46/j.1365-8711.2003.06285.x"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46/j.1365-8711.2003.06285.x"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46/j.1365-8711.2003.06285.x"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46/j.1365-8711.2003.06285.x"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339, Issue 4, March 2003, Pages 1237–1255, </a:t>
            </a:r>
            <a:r>
              <a:rPr lang="en-US" altLang="en-US" sz="1000">
                <a:solidFill>
                  <a:srgbClr val="333333"/>
                </a:solidFill>
                <a:hlinkClick r:id="rId3"/>
              </a:rPr>
              <a:t>https://doi.org/10.1046/j.1365-8711.2003.06285.x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Full-band (0.2–10.0 keV) EPIC pn light curves in 100 s bins. The top panel shows all three consecutive light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38300" y="1371600"/>
            <a:ext cx="5869686"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339, Issue 4, March 2003, Pages 1237–1255, </a:t>
            </a:r>
            <a:r>
              <a:rPr lang="en-US" altLang="en-US" sz="1000">
                <a:solidFill>
                  <a:srgbClr val="333333"/>
                </a:solidFill>
                <a:hlinkClick r:id="rId3"/>
              </a:rPr>
              <a:t>https://doi.org/10.1046/j.1365-8711.2003.06285.x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Fit statistic against power-law index for a simple power-law PSD model (model 1, with 79 dof).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0911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339, Issue 4, March 2003, Pages 1237–1255, </a:t>
            </a:r>
            <a:r>
              <a:rPr lang="en-US" altLang="en-US" sz="1000">
                <a:solidFill>
                  <a:srgbClr val="333333"/>
                </a:solidFill>
                <a:hlinkClick r:id="rId3"/>
              </a:rPr>
              <a:t>https://doi.org/10.1046/j.1365-8711.2003.06285.x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The full-band data (points with errors) and best-fitting single power-law model (model 1; solid line).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5864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339, Issue 4, March 2003, Pages 1237–1255, </a:t>
            </a:r>
            <a:r>
              <a:rPr lang="en-US" altLang="en-US" sz="1000">
                <a:solidFill>
                  <a:srgbClr val="333333"/>
                </a:solidFill>
                <a:hlinkClick r:id="rId3"/>
              </a:rPr>
              <a:t>https://doi.org/10.1046/j.1365-8711.2003.06285.x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The full-band data and (folded) broken power-law model (model 2).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61942"/>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339, Issue 4, March 2003, Pages 1237–1255, </a:t>
            </a:r>
            <a:r>
              <a:rPr lang="en-US" altLang="en-US" sz="1000">
                <a:solidFill>
                  <a:srgbClr val="333333"/>
                </a:solidFill>
                <a:hlinkClick r:id="rId3"/>
              </a:rPr>
              <a:t>https://doi.org/10.1046/j.1365-8711.2003.06285.x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Contour plot showing the parameters of model 2. The contours represent 68.3, 90 and 99 per cent confidence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01800" y="1371600"/>
            <a:ext cx="5739528" cy="4457700"/>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339, Issue 4, March 2003, Pages 1237–1255, </a:t>
            </a:r>
            <a:r>
              <a:rPr lang="en-US" altLang="en-US" sz="1000">
                <a:solidFill>
                  <a:srgbClr val="333333"/>
                </a:solidFill>
                <a:hlinkClick r:id="rId3"/>
              </a:rPr>
              <a:t>https://doi.org/10.1046/j.1365-8711.2003.06285.x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As Fig. 10 except for model 3.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01800" y="1371600"/>
            <a:ext cx="5747751" cy="4457700"/>
          </a:xfrm>
          <a:prstGeom prst="rect">
            <a:avLst/>
          </a:prstGeom>
        </p:spPr>
      </p:pic>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339, Issue 4, March 2003, Pages 1237–1255, </a:t>
            </a:r>
            <a:r>
              <a:rPr lang="en-US" altLang="en-US" sz="1000">
                <a:solidFill>
                  <a:srgbClr val="333333"/>
                </a:solidFill>
                <a:hlinkClick r:id="rId3"/>
              </a:rPr>
              <a:t>https://doi.org/10.1046/j.1365-8711.2003.06285.x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As Fig. 10 except for model 4.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01800" y="1371600"/>
            <a:ext cx="5735425" cy="4457700"/>
          </a:xfrm>
          <a:prstGeom prst="rect">
            <a:avLst/>
          </a:prstGeom>
        </p:spPr>
      </p:pic>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339, Issue 4, March 2003, Pages 1237–1255, </a:t>
            </a:r>
            <a:r>
              <a:rPr lang="en-US" altLang="en-US" sz="1000">
                <a:solidFill>
                  <a:srgbClr val="333333"/>
                </a:solidFill>
                <a:hlinkClick r:id="rId3"/>
              </a:rPr>
              <a:t>https://doi.org/10.1046/j.1365-8711.2003.06285.x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13 </a:t>
            </a:r>
            <a:r>
              <a:rPr lang="en-US" altLang="en-US" b="0"/>
              <a:t>As Fig. 10 except for model 5.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01800" y="1371600"/>
            <a:ext cx="5739528" cy="4457700"/>
          </a:xfrm>
          <a:prstGeom prst="rect">
            <a:avLst/>
          </a:prstGeom>
        </p:spPr>
      </p:pic>
    </p:spTree>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339, Issue 4, March 2003, Pages 1237–1255, </a:t>
            </a:r>
            <a:r>
              <a:rPr lang="en-US" altLang="en-US" sz="1000">
                <a:solidFill>
                  <a:srgbClr val="333333"/>
                </a:solidFill>
                <a:hlinkClick r:id="rId3"/>
              </a:rPr>
              <a:t>https://doi.org/10.1046/j.1365-8711.2003.06285.x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14 </a:t>
            </a:r>
            <a:r>
              <a:rPr lang="en-US" altLang="en-US" b="0"/>
              <a:t>Residuals from fits to the soft-, medium- and hard-band data using the broken power-law model (model 2).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10990"/>
          </a:xfrm>
          <a:prstGeom prst="rect">
            <a:avLst/>
          </a:prstGeom>
        </p:spPr>
      </p:pic>
    </p:spTree>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339, Issue 4, March 2003, Pages 1237–1255, </a:t>
            </a:r>
            <a:r>
              <a:rPr lang="en-US" altLang="en-US" sz="1000">
                <a:solidFill>
                  <a:srgbClr val="333333"/>
                </a:solidFill>
                <a:hlinkClick r:id="rId3"/>
              </a:rPr>
              <a:t>https://doi.org/10.1046/j.1365-8711.2003.06285.x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15 </a:t>
            </a:r>
            <a:r>
              <a:rPr lang="en-US" altLang="en-US" b="0"/>
              <a:t>Contour plot showing the parameters of the broken power-law model (assuming a slope of α</a:t>
            </a:r>
            <a:r>
              <a:rPr lang="en-US" altLang="en-US" b="0" baseline="-25000"/>
              <a:t>low</a:t>
            </a:r>
            <a:r>
              <a:rPr lang="en-US" altLang="en-US" b="0"/>
              <a:t> = 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01800" y="1371600"/>
            <a:ext cx="5735425" cy="4457700"/>
          </a:xfrm>
          <a:prstGeom prst="rect">
            <a:avLst/>
          </a:prstGeom>
        </p:spPr>
      </p:pic>
    </p:spTree>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339, Issue 4, March 2003, Pages 1237–1255, </a:t>
            </a:r>
            <a:r>
              <a:rPr lang="en-US" altLang="en-US" sz="1000">
                <a:solidFill>
                  <a:srgbClr val="333333"/>
                </a:solidFill>
                <a:hlinkClick r:id="rId3"/>
              </a:rPr>
              <a:t>https://doi.org/10.1046/j.1365-8711.2003.06285.x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16 </a:t>
            </a:r>
            <a:r>
              <a:rPr lang="en-US" altLang="en-US" b="0"/>
              <a:t>Unbinned Lomb-Scargle periodogram of the full-band light curve. The large scatter in the periodogram 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7184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339, Issue 4, March 2003, Pages 1237–1255, </a:t>
            </a:r>
            <a:r>
              <a:rPr lang="en-US" altLang="en-US" sz="1000">
                <a:solidFill>
                  <a:srgbClr val="333333"/>
                </a:solidFill>
                <a:hlinkClick r:id="rId3"/>
              </a:rPr>
              <a:t>https://doi.org/10.1046/j.1365-8711.2003.06285.x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1 </a:t>
            </a:r>
            <a:r>
              <a:rPr lang="en-US" altLang="en-US" b="0"/>
              <a:t>Mean count rates (x) and fractional excess rms variability amplitudes (F</a:t>
            </a:r>
            <a:r>
              <a:rPr lang="en-US" altLang="en-US" b="0" baseline="-25000"/>
              <a:t>var</a:t>
            </a:r>
            <a:r>
              <a:rPr lang="en-US" altLang="en-US" b="0"/>
              <a:t>) for the light curves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10990"/>
          </a:xfrm>
          <a:prstGeom prst="rect">
            <a:avLst/>
          </a:prstGeom>
        </p:spPr>
      </p:pic>
    </p:spTree>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339, Issue 4, March 2003, Pages 1237–1255, </a:t>
            </a:r>
            <a:r>
              <a:rPr lang="en-US" altLang="en-US" sz="1000">
                <a:solidFill>
                  <a:srgbClr val="333333"/>
                </a:solidFill>
                <a:hlinkClick r:id="rId3"/>
              </a:rPr>
              <a:t>https://doi.org/10.1046/j.1365-8711.2003.06285.x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17 </a:t>
            </a:r>
            <a:r>
              <a:rPr lang="en-US" altLang="en-US" b="0"/>
              <a:t>Coherence functions between light curves in the three energy bands. The different symbols mark the results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33164"/>
          </a:xfrm>
          <a:prstGeom prst="rect">
            <a:avLst/>
          </a:prstGeom>
        </p:spPr>
      </p:pic>
    </p:spTree>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339, Issue 4, March 2003, Pages 1237–1255, </a:t>
            </a:r>
            <a:r>
              <a:rPr lang="en-US" altLang="en-US" sz="1000">
                <a:solidFill>
                  <a:srgbClr val="333333"/>
                </a:solidFill>
                <a:hlinkClick r:id="rId3"/>
              </a:rPr>
              <a:t>https://doi.org/10.1046/j.1365-8711.2003.06285.x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18 </a:t>
            </a:r>
            <a:r>
              <a:rPr lang="en-US" altLang="en-US" b="0"/>
              <a:t>Coherence functions between light curves from different detectors in the same energy bands (squares mark pn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26560"/>
          </a:xfrm>
          <a:prstGeom prst="rect">
            <a:avLst/>
          </a:prstGeom>
        </p:spPr>
      </p:pic>
    </p:spTree>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339, Issue 4, March 2003, Pages 1237–1255, </a:t>
            </a:r>
            <a:r>
              <a:rPr lang="en-US" altLang="en-US" sz="1000">
                <a:solidFill>
                  <a:srgbClr val="333333"/>
                </a:solidFill>
                <a:hlinkClick r:id="rId3"/>
              </a:rPr>
              <a:t>https://doi.org/10.1046/j.1365-8711.2003.06285.x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19 </a:t>
            </a:r>
            <a:r>
              <a:rPr lang="en-US" altLang="en-US" b="0"/>
              <a:t>Average coherence function measured from (perfectly coherent) simulated data. The top panel shows results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45432"/>
          </a:xfrm>
          <a:prstGeom prst="rect">
            <a:avLst/>
          </a:prstGeom>
        </p:spPr>
      </p:pic>
    </p:spTree>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339, Issue 4, March 2003, Pages 1237–1255, </a:t>
            </a:r>
            <a:r>
              <a:rPr lang="en-US" altLang="en-US" sz="1000">
                <a:solidFill>
                  <a:srgbClr val="333333"/>
                </a:solidFill>
                <a:hlinkClick r:id="rId3"/>
              </a:rPr>
              <a:t>https://doi.org/10.1046/j.1365-8711.2003.06285.x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20 </a:t>
            </a:r>
            <a:r>
              <a:rPr lang="en-US" altLang="en-US" b="0"/>
              <a:t>Estimate of the sensitivity level of time lag measurements. The dotted line shows the uncertainty in the time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10050"/>
          </a:xfrm>
          <a:prstGeom prst="rect">
            <a:avLst/>
          </a:prstGeom>
        </p:spPr>
      </p:pic>
    </p:spTree>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339, Issue 4, March 2003, Pages 1237–1255, </a:t>
            </a:r>
            <a:r>
              <a:rPr lang="en-US" altLang="en-US" sz="1000">
                <a:solidFill>
                  <a:srgbClr val="333333"/>
                </a:solidFill>
                <a:hlinkClick r:id="rId3"/>
              </a:rPr>
              <a:t>https://doi.org/10.1046/j.1365-8711.2003.06285.x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21 </a:t>
            </a:r>
            <a:r>
              <a:rPr lang="en-US" altLang="en-US" b="0"/>
              <a:t>Time lags between light curves in the three energy bands. The symbols are as in Fig. 17. A positive lag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13352"/>
          </a:xfrm>
          <a:prstGeom prst="rect">
            <a:avLst/>
          </a:prstGeom>
        </p:spPr>
      </p:pic>
    </p:spTree>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339, Issue 4, March 2003, Pages 1237–1255, </a:t>
            </a:r>
            <a:r>
              <a:rPr lang="en-US" altLang="en-US" sz="1000">
                <a:solidFill>
                  <a:srgbClr val="333333"/>
                </a:solidFill>
                <a:hlinkClick r:id="rId3"/>
              </a:rPr>
              <a:t>https://doi.org/10.1046/j.1365-8711.2003.06285.x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22 </a:t>
            </a:r>
            <a:r>
              <a:rPr lang="en-US" altLang="en-US" b="0"/>
              <a:t>Time lags between light curves from different detectors in the same energy bands. Squares mark pn versus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13352"/>
          </a:xfrm>
          <a:prstGeom prst="rect">
            <a:avLst/>
          </a:prstGeom>
        </p:spPr>
      </p:pic>
    </p:spTree>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339, Issue 4, March 2003, Pages 1237–1255, </a:t>
            </a:r>
            <a:r>
              <a:rPr lang="en-US" altLang="en-US" sz="1000">
                <a:solidFill>
                  <a:srgbClr val="333333"/>
                </a:solidFill>
                <a:hlinkClick r:id="rId3"/>
              </a:rPr>
              <a:t>https://doi.org/10.1046/j.1365-8711.2003.06285.x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23 </a:t>
            </a:r>
            <a:r>
              <a:rPr lang="en-US" altLang="en-US" b="0"/>
              <a:t>Average time delay measured from simulated data (with zero intrinsic delay). The top panel shows results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22318"/>
          </a:xfrm>
          <a:prstGeom prst="rect">
            <a:avLst/>
          </a:prstGeom>
        </p:spPr>
      </p:pic>
    </p:spTree>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339, Issue 4, March 2003, Pages 1237–1255, </a:t>
            </a:r>
            <a:r>
              <a:rPr lang="en-US" altLang="en-US" sz="1000">
                <a:solidFill>
                  <a:srgbClr val="333333"/>
                </a:solidFill>
                <a:hlinkClick r:id="rId3"/>
              </a:rPr>
              <a:t>https://doi.org/10.1046/j.1365-8711.2003.06285.x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24 </a:t>
            </a:r>
            <a:r>
              <a:rPr lang="en-US" altLang="en-US" b="0"/>
              <a:t>Power spectral data from the three energy bands shown in fP(f) units (dimensionless). The data have be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1429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339, Issue 4, March 2003, Pages 1237–1255, </a:t>
            </a:r>
            <a:r>
              <a:rPr lang="en-US" altLang="en-US" sz="1000">
                <a:solidFill>
                  <a:srgbClr val="333333"/>
                </a:solidFill>
                <a:hlinkClick r:id="rId3"/>
              </a:rPr>
              <a:t>https://doi.org/10.1046/j.1365-8711.2003.06285.x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Section of the full-band (0.2–10.0 keV) EPIC pn light curve (from rev. 302) showing a rapid ‘flare’ event.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5061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339, Issue 4, March 2003, Pages 1237–1255, </a:t>
            </a:r>
            <a:r>
              <a:rPr lang="en-US" altLang="en-US" sz="1000">
                <a:solidFill>
                  <a:srgbClr val="333333"/>
                </a:solidFill>
                <a:hlinkClick r:id="rId3"/>
              </a:rPr>
              <a:t>https://doi.org/10.1046/j.1365-8711.2003.06285.x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Correlation between rms variability amplitude and flux. This figure can be seen in colour in the online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88358"/>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339, Issue 4, March 2003, Pages 1237–1255, </a:t>
            </a:r>
            <a:r>
              <a:rPr lang="en-US" altLang="en-US" sz="1000">
                <a:solidFill>
                  <a:srgbClr val="333333"/>
                </a:solidFill>
                <a:hlinkClick r:id="rId3"/>
              </a:rPr>
              <a:t>https://doi.org/10.1046/j.1365-8711.2003.06285.x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2 </a:t>
            </a:r>
            <a:r>
              <a:rPr lang="en-US" altLang="en-US" b="0"/>
              <a:t>Results of fitting a linear function to the rms-flux correlation. Errors on the model parameters correspond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746758"/>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339, Issue 4, March 2003, Pages 1237–1255, </a:t>
            </a:r>
            <a:r>
              <a:rPr lang="en-US" altLang="en-US" sz="1000">
                <a:solidFill>
                  <a:srgbClr val="333333"/>
                </a:solidFill>
                <a:hlinkClick r:id="rId3"/>
              </a:rPr>
              <a:t>https://doi.org/10.1046/j.1365-8711.2003.06285.x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High-frequency periodograms estimated using 10-s resolution, full-band light curves. At high frequencies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87876"/>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339, Issue 4, March 2003, Pages 1237–1255, </a:t>
            </a:r>
            <a:r>
              <a:rPr lang="en-US" altLang="en-US" sz="1000">
                <a:solidFill>
                  <a:srgbClr val="333333"/>
                </a:solidFill>
                <a:hlinkClick r:id="rId3"/>
              </a:rPr>
              <a:t>https://doi.org/10.1046/j.1365-8711.2003.06285.x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Periodograms for each energy band calculated using three revolutions of data. The solid lines show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32224"/>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339, Issue 4, March 2003, Pages 1237–1255, </a:t>
            </a:r>
            <a:r>
              <a:rPr lang="en-US" altLang="en-US" sz="1000">
                <a:solidFill>
                  <a:srgbClr val="333333"/>
                </a:solidFill>
                <a:hlinkClick r:id="rId3"/>
              </a:rPr>
              <a:t>https://doi.org/10.1046/j.1365-8711.2003.06285.x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Trial PSD models used to fit the full-band data.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52036"/>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339, Issue 4, March 2003, Pages 1237–1255, </a:t>
            </a:r>
            <a:r>
              <a:rPr lang="en-US" altLang="en-US" sz="1000">
                <a:solidFill>
                  <a:srgbClr val="333333"/>
                </a:solidFill>
                <a:hlinkClick r:id="rId3"/>
              </a:rPr>
              <a:t>https://doi.org/10.1046/j.1365-8711.2003.06285.x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3 </a:t>
            </a:r>
            <a:r>
              <a:rPr lang="en-US" altLang="en-US" b="0"/>
              <a:t>Results of fitting the full-band periodogram with various trial models. The models are discussed in the text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017522"/>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81</Paragraphs>
  <Slides>27</Slides>
  <Notes>27</Notes>
  <TotalTime>3343</TotalTime>
  <HiddenSlides>0</HiddenSlides>
  <MMClips>0</MMClips>
  <ScaleCrop>0</ScaleCrop>
  <HeadingPairs>
    <vt:vector baseType="variant" size="4">
      <vt:variant>
        <vt:lpstr>Theme</vt:lpstr>
      </vt:variant>
      <vt:variant>
        <vt:i4>1</vt:i4>
      </vt:variant>
      <vt:variant>
        <vt:lpstr>Slide Titles</vt:lpstr>
      </vt:variant>
      <vt:variant>
        <vt:i4>27</vt:i4>
      </vt:variant>
    </vt:vector>
  </HeadingPairs>
  <TitlesOfParts>
    <vt:vector baseType="lpstr" size="28">
      <vt:lpstr>13_Office Theme</vt:lpstr>
      <vt:lpstr>Figure 1 Full-band (0.2–10.0 keV) EPIC pn light curves in 100 s bins. The top panel shows all three consecutive light ...</vt:lpstr>
      <vt:lpstr>Table 1 Mean count rates (x) and fractional excess rms variability amplitudes (Fvar) for the light curves ...</vt:lpstr>
      <vt:lpstr>Figure 2 Section of the full-band (0.2–10.0 keV) EPIC pn light curve (from rev. 302) showing a rapid ‘flare’ event.
</vt:lpstr>
      <vt:lpstr>Figure 3 Correlation between rms variability amplitude and flux. This figure can be seen in colour in the online ...</vt:lpstr>
      <vt:lpstr>Table 2 Results of fitting a linear function to the rms-flux correlation. Errors on the model parameters correspond ...</vt:lpstr>
      <vt:lpstr>Figure 4 High-frequency periodograms estimated using 10-s resolution, full-band light curves. At high frequencies the ...</vt:lpstr>
      <vt:lpstr>Figure 5 Periodograms for each energy band calculated using three revolutions of data. The solid lines show the ...</vt:lpstr>
      <vt:lpstr>Figure 6 Trial PSD models used to fit the full-band data.
</vt:lpstr>
      <vt:lpstr>Table 3 Results of fitting the full-band periodogram with various trial models. The models are discussed in the text ...</vt:lpstr>
      <vt:lpstr>Figure 7 Fit statistic against power-law index for a simple power-law PSD model (model 1, with 79 dof).
</vt:lpstr>
      <vt:lpstr>Figure 8 The full-band data (points with errors) and best-fitting single power-law model (model 1; solid line). The ...</vt:lpstr>
      <vt:lpstr>Figure 9 The full-band data and (folded) broken power-law model (model 2).
</vt:lpstr>
      <vt:lpstr>Figure 10 Contour plot showing the parameters of model 2. The contours represent 68.3, 90 and 99 per cent confidence ...</vt:lpstr>
      <vt:lpstr>Figure 11 As Fig. 10 except for model 3.
</vt:lpstr>
      <vt:lpstr>Figure 12 As Fig. 10 except for model 4.
</vt:lpstr>
      <vt:lpstr>Figure 13 As Fig. 10 except for model 5.
</vt:lpstr>
      <vt:lpstr>Figure 14 Residuals from fits to the soft-, medium- and hard-band data using the broken power-law model (model 2).
</vt:lpstr>
      <vt:lpstr>Figure 15 Contour plot showing the parameters of the broken power-law model (assuming a slope of αlow = 1 ...</vt:lpstr>
      <vt:lpstr>Figure 16 Unbinned Lomb-Scargle periodogram of the full-band light curve. The large scatter in the periodogram is ...</vt:lpstr>
      <vt:lpstr>Figure 17 Coherence functions between light curves in the three energy bands. The different symbols mark the results ...</vt:lpstr>
      <vt:lpstr>Figure 18 Coherence functions between light curves from different detectors in the same energy bands (squares mark pn ...</vt:lpstr>
      <vt:lpstr>Figure 19 Average coherence function measured from (perfectly coherent) simulated data. The top panel shows results ...</vt:lpstr>
      <vt:lpstr>Figure 20 Estimate of the sensitivity level of time lag measurements. The dotted line shows the uncertainty in the time ...</vt:lpstr>
      <vt:lpstr>Figure 21 Time lags between light curves in the three energy bands. The symbols are as in Fig. 17. A positive lag ...</vt:lpstr>
      <vt:lpstr>Figure 22 Time lags between light curves from different detectors in the same energy bands. Squares mark pn versus ...</vt:lpstr>
      <vt:lpstr>Figure 23 Average time delay measured from simulated data (with zero intrinsic delay). The top panel shows results ...</vt:lpstr>
      <vt:lpstr>Figure 24 Power spectral data from the three energy bands shown in fP(f) units (dimensionless). The data have be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2024-04-26T15:23:16Z</dcterms:modified>
</cp:coreProperties>
</file>