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</p:sldIdLst>
  <p:sldSz cx="9144000" cy="6858000" type="screen4x3"/>
  <p:notesSz cx="6858000" cy="9144000"/>
  <p:custDataLst>
    <p:tags r:id="rId5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tags" Target="tags/tag1.xml" /><Relationship Id="rId6" Type="http://schemas.openxmlformats.org/officeDocument/2006/relationships/presProps" Target="presProps.xml" /><Relationship Id="rId7" Type="http://schemas.openxmlformats.org/officeDocument/2006/relationships/viewProps" Target="viewProps.xml" /><Relationship Id="rId8" Type="http://schemas.openxmlformats.org/officeDocument/2006/relationships/theme" Target="theme/theme1.xml" /><Relationship Id="rId9" Type="http://schemas.openxmlformats.org/officeDocument/2006/relationships/tableStyles" Target="tableStyle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0534D36-400E-4042-A309-C5AA632EFF2E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E490F89-7817-4A97-B772-79A96DE905DE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Random-effects meta-analysis of the associations of PM2.5, PM2.5 absorbance, traffic load and Lden at baseline with measured and self-reported incidence of hypertension at follow-up.
Filled marks = incident measured hypertension as outcome; open marks = incident self-reported hypertension. Relative risk (with 95% confidence interval) per given increase in exposure concentration is presented. Estimates were adjusted for age, sex, education, economic activity, body mass index, smoking status, pack-years of smoking, passive smoking, total alcohol consumption, wine consumption, physical activity, family history of hypertension, and area-level SES. 
Pooled estimates of the association of air pollution, traffic indicators and road traffic noise with incidence of measured and self-reported hypertension, and incident intake of blood pressure lowering medication (BPLM)
ExposureIncident measured hypertensionIncident self-reported hypertensionIncident BPLM usenRR (95%-CI)I2phet.nRR (95%-CI)I2phet.nRR (95%-CI)I2phet.PM2.5 [5 µg/m³]5a0.97 (0.80, 1.17)42.240.147d1.22 (1.08, 1.37)0.000.895a1.15 (0.99, 1.34)0.000.71PMcoarse [5 µg/m³]50.97 (0.92, 1.03)0.000.5371.07 (0.98, 1.16)24.240.2451.03 (0.95, 1.13)16.910.31PM10 [10 µg/m³]50.99 (0.87, 1.12)34.190.1971.07 (0.97, 1.18)16.550.3051.01 (0.91, 1.12)0.000.84PM2.5 absorbance [10−5 m−1]50.93 (0.77, 1.13)57.260.0571.13 (1.02, 1.24)0.000.8051.08 (0.96, 1.22)0.000.64NO2 [10 µg/m³]50.97 (0.91, 1.03)0.000.8171.03 (0.99, 1.07)0.000.8151.02 (0.96, 1.09)0.000.58NOx [20 µg/m³]50.96 (0.91, 1.01)0.000.9871.03 (0.98, 1.08)18.900.2950.99 (0.93, 1.07)17.770.30Traffic load [4 × 106 vehicles × m/day]51.01 (0.94, 1.09)0.000.9671.04 (0.99, 1.08)0.000.6851.08 (1.01, 1.15)0.000.96Traffic intensity [5000 vehicles/day]4b0.95 (0.90, 1.00)0.000.716e1.01 (0.98, 1.03)16.540.314b0.98 (0.92, 1.04)29.370.24Lden [per 10 dB]4c0.99 (0.94, 1.04)0.150.396f1.03 (0.99, 1.07)6.080.384c1.05 (0.99, 1.10)0.000.97Results are presented per given exposure increment. Estimates were adjusted for age, sex, education, economic activity, body mass index, smoking status, pack-years of smoking, passive smoking, total alcohol consumption, wine consumption, physical activity, family history of hypertension, and area-level socio-economic status.
RR, relative risk; CI, confidence interval; phet, P-value for test for heterogeneity.
aSNAC-K, SDPP, HNR, KORA, REGICOR.
bSNAC-K, SDPP, KORA, REGICOR.
cSNAC-K, HNR, KORA, REGICOR.
dDCH, HUBRO, SNAC-K, SDPP, HNR, KORA, REGICOR.
eDCH, HUBRO, SNAC-K, SDPP, KORA, REGICOR.
fDCH, HUBRO, SNAC-K, HNR, KORA, REGICOR.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on behalf of the European Society of Cardiology. All rights reserved. © The Author 2016. For Permissions, please email: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40551B5-31F9-4C70-A313-BFFBB148D717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eurheartj/ehw41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Eur Heart J</a:t>
            </a:r>
            <a:r>
              <a:rPr lang="en-US" altLang="en-US" sz="1000">
                <a:solidFill>
                  <a:srgbClr val="333333"/>
                </a:solidFill>
              </a:rPr>
              <a:t>, Volume 38, Issue 13, 1 April 2017, Pages 983–990,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https://doi.org/10.1093/eurheartj/ehw413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 </a:t>
            </a:r>
            <a:r>
              <a:rPr lang="en-US" altLang="en-US" b="0"/>
              <a:t>Random-effects meta-analysis of the associations of PM</a:t>
            </a:r>
            <a:r>
              <a:rPr lang="en-US" altLang="en-US" b="0" baseline="-25000"/>
              <a:t>2.5</a:t>
            </a:r>
            <a:r>
              <a:rPr lang="en-US" altLang="en-US" b="0"/>
              <a:t>, PM</a:t>
            </a:r>
            <a:r>
              <a:rPr lang="en-US" altLang="en-US" b="0" baseline="-25000"/>
              <a:t>2.5</a:t>
            </a:r>
            <a:r>
              <a:rPr lang="en-US" altLang="en-US" b="0"/>
              <a:t> absorbance, traffic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714500" y="1371600"/>
            <a:ext cx="572215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3</Paragraphs>
  <Slides>1</Slides>
  <Notes>1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2">
      <vt:lpstr>13_Office Theme</vt:lpstr>
      <vt:lpstr>Figure 1 Random-effects meta-analysis of the associations of PM2.5, PM2.5 absorbance, traffic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2024-04-27T04:52:02Z</dcterms:modified>
</cp:coreProperties>
</file>