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 id="307" r:id="rId18"/>
    <p:sldId id="310" r:id="rId19"/>
    <p:sldId id="313" r:id="rId20"/>
    <p:sldId id="316" r:id="rId21"/>
    <p:sldId id="319" r:id="rId22"/>
    <p:sldId id="322" r:id="rId23"/>
    <p:sldId id="325" r:id="rId24"/>
    <p:sldId id="328" r:id="rId25"/>
    <p:sldId id="331" r:id="rId26"/>
    <p:sldId id="334" r:id="rId27"/>
    <p:sldId id="337" r:id="rId28"/>
    <p:sldId id="340" r:id="rId29"/>
    <p:sldId id="343" r:id="rId30"/>
    <p:sldId id="346" r:id="rId31"/>
    <p:sldId id="349" r:id="rId32"/>
  </p:sldIdLst>
  <p:sldSz cx="9144000" cy="6858000" type="screen4x3"/>
  <p:notesSz cx="6858000" cy="9144000"/>
  <p:custDataLst>
    <p:tags r:id="rId3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handoutMaster" Target="handoutMasters/handout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tags" Target="tags/tag1.xml" /><Relationship Id="rId34" Type="http://schemas.openxmlformats.org/officeDocument/2006/relationships/presProps" Target="presProps.xml" /><Relationship Id="rId35" Type="http://schemas.openxmlformats.org/officeDocument/2006/relationships/viewProps" Target="viewProps.xml" /><Relationship Id="rId36" Type="http://schemas.openxmlformats.org/officeDocument/2006/relationships/theme" Target="theme/theme1.xml" /><Relationship Id="rId37"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6E936E-32EA-460F-9D2A-58F74AE1F0B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7086A37-5D3B-4E07-9E34-9DF805A63A6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Schematic dielectric spectrum of relaxation dynamics of glass-forming liquids (Courtesy of P. Lunkenheimer, University of Augsburg, Germany).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2014 The Authors Published by Oxford University Press on behalf of the Royal Astronomical SocietyThis is an Open Access article distributed under the terms of the Creative Commons Attribution License (http://creativecommons.org/licenses/by/4.0/),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0A8F69-F09F-4C50-B11C-D2D4EC17FA10}"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Relationship between Eβ and RTg for different MGs; the lines are least-squares linear fits [11].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2014 The Authors Published by Oxford University Press on behalf of the Royal Astronomical SocietyThis is an Open Access article distributed under the terms of the Creative Commons Attribution License (http://creativecommons.org/licenses/by/4.0/),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0A8F69-F09F-4C50-B11C-D2D4EC17FA10}"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2D schematic illustration of β-relaxation (STZ activation, top-left panel), α-relaxation (flow and yielding, top-right panel), and their corresponding potential energy landscapes (bottom panel). The filled circles represent atoms with low propensity for motion, while the open circles represent atoms with high propensity for motion. The red/bold arrows indicate the possible motions of atoms. The β-relaxation (potential STZ event) is localized with a cooperative nature, and is reversible because the atoms are confined by their surroundings, while α-relaxation (percolation of STZs, or plastic flow and yielding) incorporates large-scale atomic migration and is irreversible.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2014 The Authors Published by Oxford University Press on behalf of the Royal Astronomical SocietyThis is an Open Access article distributed under the terms of the Creative Commons Attribution License (http://creativecommons.org/licenses/by/4.0/),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0A8F69-F09F-4C50-B11C-D2D4EC17FA10}"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Relationship between Eβ and WSTZ [11] (Copyright 2013 Elsevier Ltd).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2014 The Authors Published by Oxford University Press on behalf of the Royal Astronomical SocietyThis is an Open Access article distributed under the terms of the Creative Commons Attribution License (http://creativecommons.org/licenses/by/4.0/),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0A8F69-F09F-4C50-B11C-D2D4EC17FA10}"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Correlations between (a) WSTZ and Poisson's ratio [42] (Copyright 2010 American Physics Society). (b) WSTZ and fracture tolerance Jmax, redrawn using data from [157] (Copyright 2011 Acta Materiala Inc.).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2014 The Authors Published by Oxford University Press on behalf of the Royal Astronomical SocietyThis is an Open Access article distributed under the terms of the Creative Commons Attribution License (http://creativecommons.org/licenses/by/4.0/),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0A8F69-F09F-4C50-B11C-D2D4EC17FA10}"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14. </a:t>
            </a:r>
            <a:r>
              <a:rPr lang="en-US" altLang="en-US">
                <a:latin typeface="Arial" pitchFamily="34" charset="0"/>
                <a:ea typeface="Arial" pitchFamily="34" charset="0"/>
              </a:rPr>
              <a:t>Relationship between Poisson's ratio and volume of STZ (a) from nanoindentation measurements of Pan et al. [158] (Copyright 2008 National Academy of Sciences, USA) and (b) inferred from β-relaxation data of Liu et al. [159] (Copyright 2012 Acta Materiala Inc.).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2014 The Authors Published by Oxford University Press on behalf of the Royal Astronomical SocietyThis is an Open Access article distributed under the terms of the Creative Commons Attribution License (http://creativecommons.org/licenses/by/4.0/),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0A8F69-F09F-4C50-B11C-D2D4EC17FA10}" type="slidenum">
              <a:rPr lang="en-US" altLang="en-US" sz="1200"/>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15. </a:t>
            </a:r>
            <a:r>
              <a:rPr lang="en-US" altLang="en-US">
                <a:latin typeface="Arial" pitchFamily="34" charset="0"/>
                <a:ea typeface="Arial" pitchFamily="34" charset="0"/>
              </a:rPr>
              <a:t>(a) Tensile stress–strain curve, (b) HRTEM with (inset) nanodiffraction, and (c) thermal properties measured by DSC of a La68.5Ni16Al14Co1.5 MG.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2014 The Authors Published by Oxford University Press on behalf of the Royal Astronomical SocietyThis is an Open Access article distributed under the terms of the Creative Commons Attribution License (http://creativecommons.org/licenses/by/4.0/),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0A8F69-F09F-4C50-B11C-D2D4EC17FA10}" type="slidenum">
              <a:rPr lang="en-US" altLang="en-US" sz="1200"/>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16. </a:t>
            </a:r>
            <a:r>
              <a:rPr lang="en-US" altLang="en-US">
                <a:latin typeface="Arial" pitchFamily="34" charset="0"/>
                <a:ea typeface="Arial" pitchFamily="34" charset="0"/>
              </a:rPr>
              <a:t>The engineering stress–strain curves (in tension) of a La MG tested at strain rates (a) 1.6 × 10−6 s−1, (b) 1 × 10−5 s−1, (c) 1 × 10−4 s−1, and (d) 1 × 10−3 s−1 [35] (Copyright 2012 American Physics Society).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2014 The Authors Published by Oxford University Press on behalf of the Royal Astronomical SocietyThis is an Open Access article distributed under the terms of the Creative Commons Attribution License (http://creativecommons.org/licenses/by/4.0/),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0A8F69-F09F-4C50-B11C-D2D4EC17FA10}" type="slidenum">
              <a:rPr lang="en-US" altLang="en-US" sz="1200"/>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17. </a:t>
            </a:r>
            <a:r>
              <a:rPr lang="en-US" altLang="en-US">
                <a:latin typeface="Arial" pitchFamily="34" charset="0"/>
                <a:ea typeface="Arial" pitchFamily="34" charset="0"/>
              </a:rPr>
              <a:t>(a) Deformation mode map summarizing tensile tests at different temperatures and strain rates, see [35] for the meanings of the symbols. (b) Arrhenius plot of DBT and β-relaxation of the MG. (c) Image of the MG before and after tensile testing. (d) SEM image of a La MG ductile fracture surface (Copyright 2012 American Physics Society).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2014 The Authors Published by Oxford University Press on behalf of the Royal Astronomical SocietyThis is an Open Access article distributed under the terms of the Creative Commons Attribution License (http://creativecommons.org/licenses/by/4.0/),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0A8F69-F09F-4C50-B11C-D2D4EC17FA10}" type="slidenum">
              <a:rPr lang="en-US" altLang="en-US" sz="1200"/>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18. </a:t>
            </a:r>
            <a:r>
              <a:rPr lang="en-US" altLang="en-US">
                <a:latin typeface="Arial" pitchFamily="34" charset="0"/>
                <a:ea typeface="Arial" pitchFamily="34" charset="0"/>
              </a:rPr>
              <a:t>The deformation modes (brittle versus ductile) of six typical MGs compared with a La MG. They include Zr55Al10Ni5Cu30 ([158], circles), Au49Ag5.5Pd2.3Cu26.9Si16.3 ([159], diamonds), Cu46Zr46Al8 ([162], hexagons), Ti40Zr25Ni3Cu12Be20 ([163], squares), Zn20Ca20Sr20Yb20Li11Mg9 ([164], pentagons), and Zr65Al7.5Ni10Cu17.5 ([165], triangles). The filled black symbols represent brittle fracture, while the open red symbols represent ductile deformation. The blue dashed curve is the brittle-to-ductile boundary of a La68.5Ni16Al14Co1.5 MG; to the right of this boundary the La MG shows significant tensile plasticity. In the shaded region, the MGs deform via homogeneous flow.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2014 The Authors Published by Oxford University Press on behalf of the Royal Astronomical SocietyThis is an Open Access article distributed under the terms of the Creative Commons Attribution License (http://creativecommons.org/licenses/by/4.0/),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0A8F69-F09F-4C50-B11C-D2D4EC17FA10}" type="slidenum">
              <a:rPr lang="en-US" altLang="en-US" sz="1200"/>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19. </a:t>
            </a:r>
            <a:r>
              <a:rPr lang="en-US" altLang="en-US">
                <a:latin typeface="Arial" pitchFamily="34" charset="0"/>
                <a:ea typeface="Arial" pitchFamily="34" charset="0"/>
              </a:rPr>
              <a:t>Comparative studies between a La MG and a CuZr MG (a) DMA spectra and (b) tensile stress–strain curves, redrawn from [167].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2014 The Authors Published by Oxford University Press on behalf of the Royal Astronomical SocietyThis is an Open Access article distributed under the terms of the Creative Commons Attribution License (http://creativecommons.org/licenses/by/4.0/),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0A8F69-F09F-4C50-B11C-D2D4EC17FA10}" type="slidenum">
              <a:rPr lang="en-US" altLang="en-US" sz="1200"/>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Typical features of β-relaxations. (a) The temperature-dependent E ′ (left axis) and E ″ (right axis), measured by DMA at a test frequency of 1 Hz for a La68.5Ni16Al14Co1.5 MG [11,35]. (b) DSC curves of an as-cast and an annealed Zr65Cu27.5Al7.5 MG [55]. (c) Temperature-dependent E ″ of a La68.5Ni16Al14Co1.5 MG [11,35] at different frequencies (from left to right: 0.5, 1, 2, 4, 8, and 16 Hz); the inset is the Arrhenius plot of the peak temperature and frequency corresponding to the β-relaxation (Copyright 2011 American Physics Society). (d) Relaxation times for α and β-relaxations of sorbitol in the merging region, adapted from [73] (Copyright 2002 American Physics Society).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2014 The Authors Published by Oxford University Press on behalf of the Royal Astronomical SocietyThis is an Open Access article distributed under the terms of the Creative Commons Attribution License (http://creativecommons.org/licenses/by/4.0/),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0A8F69-F09F-4C50-B11C-D2D4EC17FA10}" type="slidenum">
              <a:rPr lang="en-US" altLang="en-US" sz="1200"/>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20. </a:t>
            </a:r>
            <a:r>
              <a:rPr lang="en-US" altLang="en-US">
                <a:latin typeface="Arial" pitchFamily="34" charset="0"/>
                <a:ea typeface="Arial" pitchFamily="34" charset="0"/>
              </a:rPr>
              <a:t>(a) Stress relaxation curve of a Zr MG, (b) derivative of (a) showing a crossover, (c) DMA spectrum of the Zr MG, and (d) comparison between the estimated β-relaxation time of the Zr MG and the crossover time in an Arrhenius frame. (a) and (b) are taken from [174] (Copyright 2013 American Institute Physics).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2014 The Authors Published by Oxford University Press on behalf of the Royal Astronomical SocietyThis is an Open Access article distributed under the terms of the Creative Commons Attribution License (http://creativecommons.org/licenses/by/4.0/),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0A8F69-F09F-4C50-B11C-D2D4EC17FA10}" type="slidenum">
              <a:rPr lang="en-US" altLang="en-US" sz="1200"/>
              <a:t>20</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21. </a:t>
            </a:r>
            <a:r>
              <a:rPr lang="en-US" altLang="en-US">
                <a:latin typeface="Arial" pitchFamily="34" charset="0"/>
                <a:ea typeface="Arial" pitchFamily="34" charset="0"/>
              </a:rPr>
              <a:t>(a) A typical compressive deformation curve of a Zr MG; the inset shows serrated flow [177] (Copyright 2009 Acta Materialia Inc.). (b) Map of temperature and strain rate combinations for serrated flow, showing a boundary between serrated and non-serrated flow [179].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2014 The Authors Published by Oxford University Press on behalf of the Royal Astronomical SocietyThis is an Open Access article distributed under the terms of the Creative Commons Attribution License (http://creativecommons.org/licenses/by/4.0/),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0A8F69-F09F-4C50-B11C-D2D4EC17FA10}" type="slidenum">
              <a:rPr lang="en-US" altLang="en-US" sz="1200"/>
              <a:t>21</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22. </a:t>
            </a:r>
            <a:r>
              <a:rPr lang="en-US" altLang="en-US">
                <a:latin typeface="Arial" pitchFamily="34" charset="0"/>
                <a:ea typeface="Arial" pitchFamily="34" charset="0"/>
              </a:rPr>
              <a:t>Comparison between (a) yield stress [15] and (b) tan(δ) [190] of a polycarbonate.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2014 The Authors Published by Oxford University Press on behalf of the Royal Astronomical SocietyThis is an Open Access article distributed under the terms of the Creative Commons Attribution License (http://creativecommons.org/licenses/by/4.0/),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0A8F69-F09F-4C50-B11C-D2D4EC17FA10}" type="slidenum">
              <a:rPr lang="en-US" altLang="en-US" sz="1200"/>
              <a:t>22</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23. </a:t>
            </a:r>
            <a:r>
              <a:rPr lang="en-US" altLang="en-US">
                <a:latin typeface="Arial" pitchFamily="34" charset="0"/>
                <a:ea typeface="Arial" pitchFamily="34" charset="0"/>
              </a:rPr>
              <a:t>(a) Arrhenius plot for diffusion in liquid Pd43Cu27Ni10P20 alloys. (b) Comparison of diffusion and viscosity [202]. See [202] for the meanings of the labels (Copyright 2010 American Physics Society).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2014 The Authors Published by Oxford University Press on behalf of the Royal Astronomical SocietyThis is an Open Access article distributed under the terms of the Creative Commons Attribution License (http://creativecommons.org/licenses/by/4.0/),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0A8F69-F09F-4C50-B11C-D2D4EC17FA10}" type="slidenum">
              <a:rPr lang="en-US" altLang="en-US" sz="1200"/>
              <a:t>23</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24. </a:t>
            </a:r>
            <a:r>
              <a:rPr lang="en-US" altLang="en-US">
                <a:latin typeface="Arial" pitchFamily="34" charset="0"/>
                <a:ea typeface="Arial" pitchFamily="34" charset="0"/>
              </a:rPr>
              <a:t>(a) Temperature dependence of E ″ of Pd40Ni10Cu30P20 MG; the frequencies are 1, 2, 4, 8, and 16 Hz from left to right. The dashed lines are the NMR-probed P atom diffusive hopping rates (as indicated on the top) at the corresponding temperatures. (b) Same as (a) but for a Zr MG, where the dashed lines are the NMR-probed Be atom diffusive hopping rates. Adapted from [11,115] (Copyright 2013 American Physics Society).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2014 The Authors Published by Oxford University Press on behalf of the Royal Astronomical SocietyThis is an Open Access article distributed under the terms of the Creative Commons Attribution License (http://creativecommons.org/licenses/by/4.0/),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0A8F69-F09F-4C50-B11C-D2D4EC17FA10}" type="slidenum">
              <a:rPr lang="en-US" altLang="en-US" sz="1200"/>
              <a:t>24</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25. </a:t>
            </a:r>
            <a:r>
              <a:rPr lang="en-US" altLang="en-US">
                <a:latin typeface="Arial" pitchFamily="34" charset="0"/>
                <a:ea typeface="Arial" pitchFamily="34" charset="0"/>
              </a:rPr>
              <a:t>Comparison between the activation energy of β-relaxation Eβ and the activation energy of self-diffusion of the smallest constituent atoms Qs.d, in different MGs. A linear relation y = x (the line) fits the data well [115] (Copyright 2013 American Physics Society).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2014 The Authors Published by Oxford University Press on behalf of the Royal Astronomical SocietyThis is an Open Access article distributed under the terms of the Creative Commons Attribution License (http://creativecommons.org/licenses/by/4.0/),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0A8F69-F09F-4C50-B11C-D2D4EC17FA10}" type="slidenum">
              <a:rPr lang="en-US" altLang="en-US" sz="1200"/>
              <a:t>25</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26. </a:t>
            </a:r>
            <a:r>
              <a:rPr lang="en-US" altLang="en-US">
                <a:latin typeface="Arial" pitchFamily="34" charset="0"/>
                <a:ea typeface="Arial" pitchFamily="34" charset="0"/>
              </a:rPr>
              <a:t>(a) Schematic diagram of atomic configurations and motions of a β-event in an MG. The ellipse represents the confinement of the elastic matrix. The two arrows represent the atoms moving back and forth reversibly. (b) Schematic diagram showing the relationship between β-events and diffusion. The smaller red circle indicates a diffusing atom. (c) The net motions corresponding to the smallest atoms in (b). (a) and (b) are adapted from [115] (Copyright 2013 American Physics Society).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2014 The Authors Published by Oxford University Press on behalf of the Royal Astronomical SocietyThis is an Open Access article distributed under the terms of the Creative Commons Attribution License (http://creativecommons.org/licenses/by/4.0/),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0A8F69-F09F-4C50-B11C-D2D4EC17FA10}" type="slidenum">
              <a:rPr lang="en-US" altLang="en-US" sz="1200"/>
              <a:t>26</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27. </a:t>
            </a:r>
            <a:r>
              <a:rPr lang="en-US" altLang="en-US">
                <a:latin typeface="Arial" pitchFamily="34" charset="0"/>
                <a:ea typeface="Arial" pitchFamily="34" charset="0"/>
              </a:rPr>
              <a:t>(a) Time–temperature-transformation diagram for Pd42.5Ni7.5Cu30P20 with or without ultrasonic perturbation, redrawn from the data of [221]. (b) Typical HRTEM image of the Pd MG after annealing at 290°C for 10 h under ultrasonic vibrations of 0.35 MHz [219] (Copyright 2005 American Physics Society).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2014 The Authors Published by Oxford University Press on behalf of the Royal Astronomical SocietyThis is an Open Access article distributed under the terms of the Creative Commons Attribution License (http://creativecommons.org/licenses/by/4.0/),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0A8F69-F09F-4C50-B11C-D2D4EC17FA10}" type="slidenum">
              <a:rPr lang="en-US" altLang="en-US" sz="1200"/>
              <a:t>27</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28. </a:t>
            </a:r>
            <a:r>
              <a:rPr lang="en-US" altLang="en-US">
                <a:latin typeface="Arial" pitchFamily="34" charset="0"/>
                <a:ea typeface="Arial" pitchFamily="34" charset="0"/>
              </a:rPr>
              <a:t>Comparison between β-relaxation time and the enzyme degradation rates at 23°C in hundreds of plasticized and antiplasticized sugar glasses. Adapted from [222].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2014 The Authors Published by Oxford University Press on behalf of the Royal Astronomical SocietyThis is an Open Access article distributed under the terms of the Creative Commons Attribution License (http://creativecommons.org/licenses/by/4.0/),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0A8F69-F09F-4C50-B11C-D2D4EC17FA10}" type="slidenum">
              <a:rPr lang="en-US" altLang="en-US" sz="1200"/>
              <a:t>28</a:t>
            </a:fld>
            <a:endParaRPr lang="en-US"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29. </a:t>
            </a:r>
            <a:r>
              <a:rPr lang="en-US" altLang="en-US">
                <a:latin typeface="Arial" pitchFamily="34" charset="0"/>
                <a:ea typeface="Arial" pitchFamily="34" charset="0"/>
              </a:rPr>
              <a:t>Correlation between fragility index m and δTg/Tg for different SGs; values in the parentheses are the deposition rates (Copyright 2013 Wiley-VCH Verlag GmbH&amp;Co. KGaA, Weinheim) [55].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2014 The Authors Published by Oxford University Press on behalf of the Royal Astronomical SocietyThis is an Open Access article distributed under the terms of the Creative Commons Attribution License (http://creativecommons.org/licenses/by/4.0/),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0A8F69-F09F-4C50-B11C-D2D4EC17FA10}" type="slidenum">
              <a:rPr lang="en-US" altLang="en-US" sz="1200"/>
              <a:t>29</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Comparison of the behavior of β-relaxations (measured by DMA) between typical MGs in (a) normalized temperature frame (Copyright 2011 American Physics Society) and (b) normalized frequency frame [46] (Copyright 2011 American Institute of Physics).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2014 The Authors Published by Oxford University Press on behalf of the Royal Astronomical SocietyThis is an Open Access article distributed under the terms of the Creative Commons Attribution License (http://creativecommons.org/licenses/by/4.0/),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0A8F69-F09F-4C50-B11C-D2D4EC17FA1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(Left panel) Chemical effects on β-relaxations in typical (a) La-based, (b) Pd-based, and (c) CuZr-based MGs. (Right panel) Enthalpy of mixing of corresponding MGs. The dash–dotted ellipses indicate compositions with pronounced β-relaxations [81] (Copyright 2013 Nature Publishing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2014 The Authors Published by Oxford University Press on behalf of the Royal Astronomical SocietyThis is an Open Access article distributed under the terms of the Creative Commons Attribution License (http://creativecommons.org/licenses/by/4.0/),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0A8F69-F09F-4C50-B11C-D2D4EC17FA1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Composition-dependent mean chemical affinity ΔHchem for (a) La70(CuxNi1–x)15Al15 and Pd40(CuxNi1–x)40P20 MGs, and (b) (Cu0.5Zr0.5)100–xAlx MGs. The arrows indicate the directions along which β-relaxations become more pronounced with composition variations in each system [81] (Copyright 2013 Nature Publishing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2014 The Authors Published by Oxford University Press on behalf of the Royal Astronomical SocietyThis is an Open Access article distributed under the terms of the Creative Commons Attribution License (http://creativecommons.org/licenses/by/4.0/),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0A8F69-F09F-4C50-B11C-D2D4EC17FA1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Aging effects on β-relaxation of (a) propylene carbonate and (b) glycerol for different aging times, measured by dielectric loss spectra [86] (Copyright 2000 American Physics Society).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2014 The Authors Published by Oxford University Press on behalf of the Royal Astronomical SocietyThis is an Open Access article distributed under the terms of the Creative Commons Attribution License (http://creativecommons.org/licenses/by/4.0/),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0A8F69-F09F-4C50-B11C-D2D4EC17FA10}"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(a) Aging effects on β-relaxation of La-based MG [90]. (b) Effect of cooling rate on β-relaxation of Zr-based MG, measured by DMA loss spectra [89]; the blue triangles indicate as-cast MGs, while the red squares (circles, in the inset) indicate data measured at a cooling rate of 3 K/min (Copyright 2010 Wiley-VCH Verlag GmbH&amp;Co. KGaA, Weinheim).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2014 The Authors Published by Oxford University Press on behalf of the Royal Astronomical SocietyThis is an Open Access article distributed under the terms of the Creative Commons Attribution License (http://creativecommons.org/licenses/by/4.0/),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0A8F69-F09F-4C50-B11C-D2D4EC17FA10}"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Connection between log[τβ(Tg)] and βKWW≡(1−n) of the Kohlrausch–Williams–Watts correlation function used to characterize the frequency dispersion of the α-relaxation. See [143] for the meanings of the labels (Copyright 2013 American Institute of Physics).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2014 The Authors Published by Oxford University Press on behalf of the Royal Astronomical SocietyThis is an Open Access article distributed under the terms of the Creative Commons Attribution License (http://creativecommons.org/licenses/by/4.0/),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0A8F69-F09F-4C50-B11C-D2D4EC17FA10}"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Correlation between β-relaxation and fragility in (CexLa1–x)68Al10Cu20Co2 MGs. (a) The definition of ∠A that characterizes the obviousness of the β-relaxation humps, with x = 0.2 as an example. (b) The dependence of ∠A on x. (c) E ″ data showing the α-relaxation (test frequencies are 1, 2, 4, 8, and 16 Hz, from left to right) for x = 0.2; the inset is an Arrhenius plot of α-relaxation peaks of the MG, from which fragility m can be extracted. (d) The dependence of m on x. Adapted from [11] (Copyright 2013 Elsevier Ltd).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2014 The Authors Published by Oxford University Press on behalf of the Royal Astronomical SocietyThis is an Open Access article distributed under the terms of the Creative Commons Attribution License (http://creativecommons.org/licenses/by/4.0/),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0A8F69-F09F-4C50-B11C-D2D4EC17FA10}"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sr/nwu01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nsr/nwu018"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nsr/nwu018"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93/nsr/nwu018"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093/nsr/nwu018" TargetMode="External" /><Relationship Id="rId4" Type="http://schemas.openxmlformats.org/officeDocument/2006/relationships/image" Target="../media/image1.png" /><Relationship Id="rId5" Type="http://schemas.openxmlformats.org/officeDocument/2006/relationships/image" Target="../media/image14.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093/nsr/nwu018" TargetMode="External" /><Relationship Id="rId4" Type="http://schemas.openxmlformats.org/officeDocument/2006/relationships/image" Target="../media/image1.png" /><Relationship Id="rId5" Type="http://schemas.openxmlformats.org/officeDocument/2006/relationships/image" Target="../media/image15.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hyperlink" Target="https://doi.org/10.1093/nsr/nwu018" TargetMode="External" /><Relationship Id="rId4" Type="http://schemas.openxmlformats.org/officeDocument/2006/relationships/image" Target="../media/image1.png" /><Relationship Id="rId5" Type="http://schemas.openxmlformats.org/officeDocument/2006/relationships/image" Target="../media/image16.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hyperlink" Target="https://doi.org/10.1093/nsr/nwu018" TargetMode="External" /><Relationship Id="rId4" Type="http://schemas.openxmlformats.org/officeDocument/2006/relationships/image" Target="../media/image1.png" /><Relationship Id="rId5" Type="http://schemas.openxmlformats.org/officeDocument/2006/relationships/image" Target="../media/image17.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hyperlink" Target="https://doi.org/10.1093/nsr/nwu018" TargetMode="External" /><Relationship Id="rId4" Type="http://schemas.openxmlformats.org/officeDocument/2006/relationships/image" Target="../media/image1.png" /><Relationship Id="rId5" Type="http://schemas.openxmlformats.org/officeDocument/2006/relationships/image" Target="../media/image18.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hyperlink" Target="https://doi.org/10.1093/nsr/nwu018" TargetMode="External" /><Relationship Id="rId4" Type="http://schemas.openxmlformats.org/officeDocument/2006/relationships/image" Target="../media/image1.png" /><Relationship Id="rId5" Type="http://schemas.openxmlformats.org/officeDocument/2006/relationships/image" Target="../media/image19.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openxmlformats.org/officeDocument/2006/relationships/hyperlink" Target="https://doi.org/10.1093/nsr/nwu018" TargetMode="External" /><Relationship Id="rId4" Type="http://schemas.openxmlformats.org/officeDocument/2006/relationships/image" Target="../media/image1.png" /><Relationship Id="rId5" Type="http://schemas.openxmlformats.org/officeDocument/2006/relationships/image" Target="../media/image20.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sr/nwu01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 Id="rId3" Type="http://schemas.openxmlformats.org/officeDocument/2006/relationships/hyperlink" Target="https://doi.org/10.1093/nsr/nwu018" TargetMode="External" /><Relationship Id="rId4" Type="http://schemas.openxmlformats.org/officeDocument/2006/relationships/image" Target="../media/image1.png" /><Relationship Id="rId5" Type="http://schemas.openxmlformats.org/officeDocument/2006/relationships/image" Target="../media/image21.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 Id="rId3" Type="http://schemas.openxmlformats.org/officeDocument/2006/relationships/hyperlink" Target="https://doi.org/10.1093/nsr/nwu018" TargetMode="External" /><Relationship Id="rId4" Type="http://schemas.openxmlformats.org/officeDocument/2006/relationships/image" Target="../media/image1.png" /><Relationship Id="rId5" Type="http://schemas.openxmlformats.org/officeDocument/2006/relationships/image" Target="../media/image22.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2.xml" /><Relationship Id="rId3" Type="http://schemas.openxmlformats.org/officeDocument/2006/relationships/hyperlink" Target="https://doi.org/10.1093/nsr/nwu018" TargetMode="External" /><Relationship Id="rId4" Type="http://schemas.openxmlformats.org/officeDocument/2006/relationships/image" Target="../media/image1.png" /><Relationship Id="rId5" Type="http://schemas.openxmlformats.org/officeDocument/2006/relationships/image" Target="../media/image23.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3.xml" /><Relationship Id="rId3" Type="http://schemas.openxmlformats.org/officeDocument/2006/relationships/hyperlink" Target="https://doi.org/10.1093/nsr/nwu018" TargetMode="External" /><Relationship Id="rId4" Type="http://schemas.openxmlformats.org/officeDocument/2006/relationships/image" Target="../media/image1.png" /><Relationship Id="rId5" Type="http://schemas.openxmlformats.org/officeDocument/2006/relationships/image" Target="../media/image24.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4.xml" /><Relationship Id="rId3" Type="http://schemas.openxmlformats.org/officeDocument/2006/relationships/hyperlink" Target="https://doi.org/10.1093/nsr/nwu018" TargetMode="External" /><Relationship Id="rId4" Type="http://schemas.openxmlformats.org/officeDocument/2006/relationships/image" Target="../media/image1.png" /><Relationship Id="rId5" Type="http://schemas.openxmlformats.org/officeDocument/2006/relationships/image" Target="../media/image25.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5.xml" /><Relationship Id="rId3" Type="http://schemas.openxmlformats.org/officeDocument/2006/relationships/hyperlink" Target="https://doi.org/10.1093/nsr/nwu018" TargetMode="External" /><Relationship Id="rId4" Type="http://schemas.openxmlformats.org/officeDocument/2006/relationships/image" Target="../media/image1.png" /><Relationship Id="rId5" Type="http://schemas.openxmlformats.org/officeDocument/2006/relationships/image" Target="../media/image26.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6.xml" /><Relationship Id="rId3" Type="http://schemas.openxmlformats.org/officeDocument/2006/relationships/hyperlink" Target="https://doi.org/10.1093/nsr/nwu018" TargetMode="External" /><Relationship Id="rId4" Type="http://schemas.openxmlformats.org/officeDocument/2006/relationships/image" Target="../media/image1.png" /><Relationship Id="rId5" Type="http://schemas.openxmlformats.org/officeDocument/2006/relationships/image" Target="../media/image27.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7.xml" /><Relationship Id="rId3" Type="http://schemas.openxmlformats.org/officeDocument/2006/relationships/hyperlink" Target="https://doi.org/10.1093/nsr/nwu018" TargetMode="External" /><Relationship Id="rId4" Type="http://schemas.openxmlformats.org/officeDocument/2006/relationships/image" Target="../media/image1.png" /><Relationship Id="rId5" Type="http://schemas.openxmlformats.org/officeDocument/2006/relationships/image" Target="../media/image28.jpe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8.xml" /><Relationship Id="rId3" Type="http://schemas.openxmlformats.org/officeDocument/2006/relationships/hyperlink" Target="https://doi.org/10.1093/nsr/nwu018" TargetMode="External" /><Relationship Id="rId4" Type="http://schemas.openxmlformats.org/officeDocument/2006/relationships/image" Target="../media/image1.png" /><Relationship Id="rId5" Type="http://schemas.openxmlformats.org/officeDocument/2006/relationships/image" Target="../media/image29.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9.xml" /><Relationship Id="rId3" Type="http://schemas.openxmlformats.org/officeDocument/2006/relationships/hyperlink" Target="https://doi.org/10.1093/nsr/nwu018" TargetMode="External" /><Relationship Id="rId4" Type="http://schemas.openxmlformats.org/officeDocument/2006/relationships/image" Target="../media/image1.png" /><Relationship Id="rId5" Type="http://schemas.openxmlformats.org/officeDocument/2006/relationships/image" Target="../media/image30.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sr/nwu01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sr/nwu01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sr/nwu018"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sr/nwu018"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nsr/nwu018"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nsr/nwu018"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nsr/nwu018"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Natl Sci Rev</a:t>
            </a:r>
            <a:r>
              <a:rPr lang="en-US" altLang="en-US" sz="1000">
                <a:solidFill>
                  <a:srgbClr val="333333"/>
                </a:solidFill>
              </a:rPr>
              <a:t>, Volume 1, Issue 3, September 2014, Pages 429–461, </a:t>
            </a:r>
            <a:r>
              <a:rPr lang="en-US" altLang="en-US" sz="1000">
                <a:solidFill>
                  <a:srgbClr val="333333"/>
                </a:solidFill>
                <a:hlinkClick r:id="rId3"/>
              </a:rPr>
              <a:t>https://doi.org/10.1093/nsr/nwu018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Schematic dielectric spectrum of relaxation dynamics of glass-forming liquids (Courtesy of P. Lunkenheimer,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590925"/>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Natl Sci Rev</a:t>
            </a:r>
            <a:r>
              <a:rPr lang="en-US" altLang="en-US" sz="1000">
                <a:solidFill>
                  <a:srgbClr val="333333"/>
                </a:solidFill>
              </a:rPr>
              <a:t>, Volume 1, Issue 3, September 2014, Pages 429–461, </a:t>
            </a:r>
            <a:r>
              <a:rPr lang="en-US" altLang="en-US" sz="1000">
                <a:solidFill>
                  <a:srgbClr val="333333"/>
                </a:solidFill>
                <a:hlinkClick r:id="rId3"/>
              </a:rPr>
              <a:t>https://doi.org/10.1093/nsr/nwu018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Relationship between E</a:t>
            </a:r>
            <a:r>
              <a:rPr lang="en-US" altLang="en-US" b="0" baseline="-25000"/>
              <a:t>β</a:t>
            </a:r>
            <a:r>
              <a:rPr lang="en-US" altLang="en-US" b="0"/>
              <a:t> and RT</a:t>
            </a:r>
            <a:r>
              <a:rPr lang="en-US" altLang="en-US" b="0" baseline="-25000"/>
              <a:t>g</a:t>
            </a:r>
            <a:r>
              <a:rPr lang="en-US" altLang="en-US" b="0"/>
              <a:t> for different MGs; the lines are least-squares linear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25600" y="1371600"/>
            <a:ext cx="5902840"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Natl Sci Rev</a:t>
            </a:r>
            <a:r>
              <a:rPr lang="en-US" altLang="en-US" sz="1000">
                <a:solidFill>
                  <a:srgbClr val="333333"/>
                </a:solidFill>
              </a:rPr>
              <a:t>, Volume 1, Issue 3, September 2014, Pages 429–461, </a:t>
            </a:r>
            <a:r>
              <a:rPr lang="en-US" altLang="en-US" sz="1000">
                <a:solidFill>
                  <a:srgbClr val="333333"/>
                </a:solidFill>
                <a:hlinkClick r:id="rId3"/>
              </a:rPr>
              <a:t>https://doi.org/10.1093/nsr/nwu018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2D schematic illustration of β-relaxation (STZ activation, top-left panel), α-relaxation (flow and yielding,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51000" y="1371600"/>
            <a:ext cx="5832221" cy="44577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Natl Sci Rev</a:t>
            </a:r>
            <a:r>
              <a:rPr lang="en-US" altLang="en-US" sz="1000">
                <a:solidFill>
                  <a:srgbClr val="333333"/>
                </a:solidFill>
              </a:rPr>
              <a:t>, Volume 1, Issue 3, September 2014, Pages 429–461, </a:t>
            </a:r>
            <a:r>
              <a:rPr lang="en-US" altLang="en-US" sz="1000">
                <a:solidFill>
                  <a:srgbClr val="333333"/>
                </a:solidFill>
                <a:hlinkClick r:id="rId3"/>
              </a:rPr>
              <a:t>https://doi.org/10.1093/nsr/nwu018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Relationship between E</a:t>
            </a:r>
            <a:r>
              <a:rPr lang="en-US" altLang="en-US" b="0" baseline="-25000"/>
              <a:t>β</a:t>
            </a:r>
            <a:r>
              <a:rPr lang="en-US" altLang="en-US" b="0"/>
              <a:t> and W</a:t>
            </a:r>
            <a:r>
              <a:rPr lang="en-US" altLang="en-US" b="0" baseline="-25000"/>
              <a:t>STZ</a:t>
            </a:r>
            <a:r>
              <a:rPr lang="en-US" altLang="en-US" b="0"/>
              <a:t> [11] (Copyright 2013 Elsevier Ltd).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64223"/>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Natl Sci Rev</a:t>
            </a:r>
            <a:r>
              <a:rPr lang="en-US" altLang="en-US" sz="1000">
                <a:solidFill>
                  <a:srgbClr val="333333"/>
                </a:solidFill>
              </a:rPr>
              <a:t>, Volume 1, Issue 3, September 2014, Pages 429–461, </a:t>
            </a:r>
            <a:r>
              <a:rPr lang="en-US" altLang="en-US" sz="1000">
                <a:solidFill>
                  <a:srgbClr val="333333"/>
                </a:solidFill>
                <a:hlinkClick r:id="rId3"/>
              </a:rPr>
              <a:t>https://doi.org/10.1093/nsr/nwu018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Correlations between (a) W</a:t>
            </a:r>
            <a:r>
              <a:rPr lang="en-US" altLang="en-US" b="0" baseline="-25000"/>
              <a:t>STZ</a:t>
            </a:r>
            <a:r>
              <a:rPr lang="en-US" altLang="en-US" b="0"/>
              <a:t> and Poisson's ratio [42] (Copyright 2010 American Physics Society).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68600" y="1371600"/>
            <a:ext cx="3618936" cy="4457700"/>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Natl Sci Rev</a:t>
            </a:r>
            <a:r>
              <a:rPr lang="en-US" altLang="en-US" sz="1000">
                <a:solidFill>
                  <a:srgbClr val="333333"/>
                </a:solidFill>
              </a:rPr>
              <a:t>, Volume 1, Issue 3, September 2014, Pages 429–461, </a:t>
            </a:r>
            <a:r>
              <a:rPr lang="en-US" altLang="en-US" sz="1000">
                <a:solidFill>
                  <a:srgbClr val="333333"/>
                </a:solidFill>
                <a:hlinkClick r:id="rId3"/>
              </a:rPr>
              <a:t>https://doi.org/10.1093/nsr/nwu018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14. </a:t>
            </a:r>
            <a:r>
              <a:rPr lang="en-US" altLang="en-US" b="0"/>
              <a:t>Relationship between Poisson's ratio and volume of STZ (a) from nanoindentation measurements of Pan et 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14700" y="1371600"/>
            <a:ext cx="2502155" cy="4457700"/>
          </a:xfrm>
          <a:prstGeom prst="rect">
            <a:avLst/>
          </a:prstGeom>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Natl Sci Rev</a:t>
            </a:r>
            <a:r>
              <a:rPr lang="en-US" altLang="en-US" sz="1000">
                <a:solidFill>
                  <a:srgbClr val="333333"/>
                </a:solidFill>
              </a:rPr>
              <a:t>, Volume 1, Issue 3, September 2014, Pages 429–461, </a:t>
            </a:r>
            <a:r>
              <a:rPr lang="en-US" altLang="en-US" sz="1000">
                <a:solidFill>
                  <a:srgbClr val="333333"/>
                </a:solidFill>
                <a:hlinkClick r:id="rId3"/>
              </a:rPr>
              <a:t>https://doi.org/10.1093/nsr/nwu018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15. </a:t>
            </a:r>
            <a:r>
              <a:rPr lang="en-US" altLang="en-US" b="0"/>
              <a:t>(a) Tensile stress–strain curve, (b) HRTEM with (inset) nanodiffraction, and (c) thermal properties measured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12454"/>
          </a:xfrm>
          <a:prstGeom prst="rect">
            <a:avLst/>
          </a:prstGeom>
        </p:spPr>
      </p:pic>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Natl Sci Rev</a:t>
            </a:r>
            <a:r>
              <a:rPr lang="en-US" altLang="en-US" sz="1000">
                <a:solidFill>
                  <a:srgbClr val="333333"/>
                </a:solidFill>
              </a:rPr>
              <a:t>, Volume 1, Issue 3, September 2014, Pages 429–461, </a:t>
            </a:r>
            <a:r>
              <a:rPr lang="en-US" altLang="en-US" sz="1000">
                <a:solidFill>
                  <a:srgbClr val="333333"/>
                </a:solidFill>
                <a:hlinkClick r:id="rId3"/>
              </a:rPr>
              <a:t>https://doi.org/10.1093/nsr/nwu018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16. </a:t>
            </a:r>
            <a:r>
              <a:rPr lang="en-US" altLang="en-US" b="0"/>
              <a:t>The engineering stress–strain curves (in tension) of a La MG tested at strain rates (a) 1.6 × 10</a:t>
            </a:r>
            <a:r>
              <a:rPr lang="en-US" altLang="en-US" b="0" baseline="30000"/>
              <a:t>−6</a:t>
            </a:r>
            <a:r>
              <a:rPr lang="en-US" altLang="en-US" b="0"/>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68066"/>
          </a:xfrm>
          <a:prstGeom prst="rect">
            <a:avLst/>
          </a:prstGeom>
        </p:spPr>
      </p:pic>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Natl Sci Rev</a:t>
            </a:r>
            <a:r>
              <a:rPr lang="en-US" altLang="en-US" sz="1000">
                <a:solidFill>
                  <a:srgbClr val="333333"/>
                </a:solidFill>
              </a:rPr>
              <a:t>, Volume 1, Issue 3, September 2014, Pages 429–461, </a:t>
            </a:r>
            <a:r>
              <a:rPr lang="en-US" altLang="en-US" sz="1000">
                <a:solidFill>
                  <a:srgbClr val="333333"/>
                </a:solidFill>
                <a:hlinkClick r:id="rId3"/>
              </a:rPr>
              <a:t>https://doi.org/10.1093/nsr/nwu018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17. </a:t>
            </a:r>
            <a:r>
              <a:rPr lang="en-US" altLang="en-US" b="0"/>
              <a:t>(a) Deformation mode map summarizing tensile tests at different temperatures and strain rates, see [35]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32000" y="1371600"/>
            <a:ext cx="5069541" cy="4457700"/>
          </a:xfrm>
          <a:prstGeom prst="rect">
            <a:avLst/>
          </a:prstGeom>
        </p:spPr>
      </p:pic>
    </p:spTree>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Natl Sci Rev</a:t>
            </a:r>
            <a:r>
              <a:rPr lang="en-US" altLang="en-US" sz="1000">
                <a:solidFill>
                  <a:srgbClr val="333333"/>
                </a:solidFill>
              </a:rPr>
              <a:t>, Volume 1, Issue 3, September 2014, Pages 429–461, </a:t>
            </a:r>
            <a:r>
              <a:rPr lang="en-US" altLang="en-US" sz="1000">
                <a:solidFill>
                  <a:srgbClr val="333333"/>
                </a:solidFill>
                <a:hlinkClick r:id="rId3"/>
              </a:rPr>
              <a:t>https://doi.org/10.1093/nsr/nwu018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18. </a:t>
            </a:r>
            <a:r>
              <a:rPr lang="en-US" altLang="en-US" b="0"/>
              <a:t>The deformation modes (brittle versus ductile) of six typical MGs compared with a La MG. They include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55800" y="1371600"/>
            <a:ext cx="5223560" cy="4457700"/>
          </a:xfrm>
          <a:prstGeom prst="rect">
            <a:avLst/>
          </a:prstGeom>
        </p:spPr>
      </p:pic>
    </p:spTree>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Natl Sci Rev</a:t>
            </a:r>
            <a:r>
              <a:rPr lang="en-US" altLang="en-US" sz="1000">
                <a:solidFill>
                  <a:srgbClr val="333333"/>
                </a:solidFill>
              </a:rPr>
              <a:t>, Volume 1, Issue 3, September 2014, Pages 429–461, </a:t>
            </a:r>
            <a:r>
              <a:rPr lang="en-US" altLang="en-US" sz="1000">
                <a:solidFill>
                  <a:srgbClr val="333333"/>
                </a:solidFill>
                <a:hlinkClick r:id="rId3"/>
              </a:rPr>
              <a:t>https://doi.org/10.1093/nsr/nwu018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19. </a:t>
            </a:r>
            <a:r>
              <a:rPr lang="en-US" altLang="en-US" b="0"/>
              <a:t>Comparative studies between a La MG and a CuZr MG (a) DMA spectra and (b) tensile stress–strain curves,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75000" y="1371600"/>
            <a:ext cx="279063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Natl Sci Rev</a:t>
            </a:r>
            <a:r>
              <a:rPr lang="en-US" altLang="en-US" sz="1000">
                <a:solidFill>
                  <a:srgbClr val="333333"/>
                </a:solidFill>
              </a:rPr>
              <a:t>, Volume 1, Issue 3, September 2014, Pages 429–461, </a:t>
            </a:r>
            <a:r>
              <a:rPr lang="en-US" altLang="en-US" sz="1000">
                <a:solidFill>
                  <a:srgbClr val="333333"/>
                </a:solidFill>
                <a:hlinkClick r:id="rId3"/>
              </a:rPr>
              <a:t>https://doi.org/10.1093/nsr/nwu018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Typical features of β-relaxations. (a) The temperature-dependent E</a:t>
            </a:r>
            <a:r>
              <a:rPr lang="en-US" altLang="en-US" b="0" baseline="30000"/>
              <a:t> ′</a:t>
            </a:r>
            <a:r>
              <a:rPr lang="en-US" altLang="en-US" b="0"/>
              <a:t> (left axis)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66900" y="1371600"/>
            <a:ext cx="5416081" cy="4457700"/>
          </a:xfrm>
          <a:prstGeom prst="rect">
            <a:avLst/>
          </a:prstGeom>
        </p:spPr>
      </p:pic>
    </p:spTree>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Natl Sci Rev</a:t>
            </a:r>
            <a:r>
              <a:rPr lang="en-US" altLang="en-US" sz="1000">
                <a:solidFill>
                  <a:srgbClr val="333333"/>
                </a:solidFill>
              </a:rPr>
              <a:t>, Volume 1, Issue 3, September 2014, Pages 429–461, </a:t>
            </a:r>
            <a:r>
              <a:rPr lang="en-US" altLang="en-US" sz="1000">
                <a:solidFill>
                  <a:srgbClr val="333333"/>
                </a:solidFill>
                <a:hlinkClick r:id="rId3"/>
              </a:rPr>
              <a:t>https://doi.org/10.1093/nsr/nwu018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20. </a:t>
            </a:r>
            <a:r>
              <a:rPr lang="en-US" altLang="en-US" b="0"/>
              <a:t>(a) Stress relaxation curve of a Zr MG, (b) derivative of (a) showing a crossover, (c) DMA spectrum of the Zr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38300" y="1371600"/>
            <a:ext cx="5872236" cy="4457700"/>
          </a:xfrm>
          <a:prstGeom prst="rect">
            <a:avLst/>
          </a:prstGeom>
        </p:spPr>
      </p:pic>
    </p:spTree>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Natl Sci Rev</a:t>
            </a:r>
            <a:r>
              <a:rPr lang="en-US" altLang="en-US" sz="1000">
                <a:solidFill>
                  <a:srgbClr val="333333"/>
                </a:solidFill>
              </a:rPr>
              <a:t>, Volume 1, Issue 3, September 2014, Pages 429–461, </a:t>
            </a:r>
            <a:r>
              <a:rPr lang="en-US" altLang="en-US" sz="1000">
                <a:solidFill>
                  <a:srgbClr val="333333"/>
                </a:solidFill>
                <a:hlinkClick r:id="rId3"/>
              </a:rPr>
              <a:t>https://doi.org/10.1093/nsr/nwu018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21. </a:t>
            </a:r>
            <a:r>
              <a:rPr lang="en-US" altLang="en-US" b="0"/>
              <a:t>(a) A typical compressive deformation curve of a Zr MG; the inset shows serrated flow [177] (Copyright 2009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00400" y="1371600"/>
            <a:ext cx="2735290" cy="4457700"/>
          </a:xfrm>
          <a:prstGeom prst="rect">
            <a:avLst/>
          </a:prstGeom>
        </p:spPr>
      </p:pic>
    </p:spTree>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Natl Sci Rev</a:t>
            </a:r>
            <a:r>
              <a:rPr lang="en-US" altLang="en-US" sz="1000">
                <a:solidFill>
                  <a:srgbClr val="333333"/>
                </a:solidFill>
              </a:rPr>
              <a:t>, Volume 1, Issue 3, September 2014, Pages 429–461, </a:t>
            </a:r>
            <a:r>
              <a:rPr lang="en-US" altLang="en-US" sz="1000">
                <a:solidFill>
                  <a:srgbClr val="333333"/>
                </a:solidFill>
                <a:hlinkClick r:id="rId3"/>
              </a:rPr>
              <a:t>https://doi.org/10.1093/nsr/nwu018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22. </a:t>
            </a:r>
            <a:r>
              <a:rPr lang="en-US" altLang="en-US" b="0"/>
              <a:t>Comparison between (a) yield stress [15] and (b) tan(δ) [190] of a polycarbonate.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97100" y="1371600"/>
            <a:ext cx="4742993" cy="4457700"/>
          </a:xfrm>
          <a:prstGeom prst="rect">
            <a:avLst/>
          </a:prstGeom>
        </p:spPr>
      </p:pic>
    </p:spTree>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Natl Sci Rev</a:t>
            </a:r>
            <a:r>
              <a:rPr lang="en-US" altLang="en-US" sz="1000">
                <a:solidFill>
                  <a:srgbClr val="333333"/>
                </a:solidFill>
              </a:rPr>
              <a:t>, Volume 1, Issue 3, September 2014, Pages 429–461, </a:t>
            </a:r>
            <a:r>
              <a:rPr lang="en-US" altLang="en-US" sz="1000">
                <a:solidFill>
                  <a:srgbClr val="333333"/>
                </a:solidFill>
                <a:hlinkClick r:id="rId3"/>
              </a:rPr>
              <a:t>https://doi.org/10.1093/nsr/nwu018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23. </a:t>
            </a:r>
            <a:r>
              <a:rPr lang="en-US" altLang="en-US" b="0"/>
              <a:t>(a) Arrhenius plot for diffusion in liquid Pd</a:t>
            </a:r>
            <a:r>
              <a:rPr lang="en-US" altLang="en-US" b="0" baseline="-25000"/>
              <a:t>43</a:t>
            </a:r>
            <a:r>
              <a:rPr lang="en-US" altLang="en-US" b="0"/>
              <a:t>Cu</a:t>
            </a:r>
            <a:r>
              <a:rPr lang="en-US" altLang="en-US" b="0" baseline="-25000"/>
              <a:t>27</a:t>
            </a:r>
            <a:r>
              <a:rPr lang="en-US" altLang="en-US" b="0"/>
              <a:t>Ni</a:t>
            </a:r>
            <a:r>
              <a:rPr lang="en-US" altLang="en-US" b="0" baseline="-25000"/>
              <a:t>10</a:t>
            </a:r>
            <a:r>
              <a:rPr lang="en-US" altLang="en-US" b="0"/>
              <a:t>P</a:t>
            </a:r>
            <a:r>
              <a:rPr lang="en-US" altLang="en-US" b="0" baseline="-25000"/>
              <a:t>20</a:t>
            </a:r>
            <a:r>
              <a:rPr lang="en-US" altLang="en-US" b="0"/>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87700" y="1371600"/>
            <a:ext cx="2765358" cy="4457700"/>
          </a:xfrm>
          <a:prstGeom prst="rect">
            <a:avLst/>
          </a:prstGeom>
        </p:spPr>
      </p:pic>
    </p:spTree>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Natl Sci Rev</a:t>
            </a:r>
            <a:r>
              <a:rPr lang="en-US" altLang="en-US" sz="1000">
                <a:solidFill>
                  <a:srgbClr val="333333"/>
                </a:solidFill>
              </a:rPr>
              <a:t>, Volume 1, Issue 3, September 2014, Pages 429–461, </a:t>
            </a:r>
            <a:r>
              <a:rPr lang="en-US" altLang="en-US" sz="1000">
                <a:solidFill>
                  <a:srgbClr val="333333"/>
                </a:solidFill>
                <a:hlinkClick r:id="rId3"/>
              </a:rPr>
              <a:t>https://doi.org/10.1093/nsr/nwu018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24. </a:t>
            </a:r>
            <a:r>
              <a:rPr lang="en-US" altLang="en-US" b="0"/>
              <a:t>(a) Temperature dependence of E</a:t>
            </a:r>
            <a:r>
              <a:rPr lang="en-US" altLang="en-US" b="0" baseline="30000"/>
              <a:t> ″</a:t>
            </a:r>
            <a:r>
              <a:rPr lang="en-US" altLang="en-US" b="0"/>
              <a:t> of Pd</a:t>
            </a:r>
            <a:r>
              <a:rPr lang="en-US" altLang="en-US" b="0" baseline="-25000"/>
              <a:t>40</a:t>
            </a:r>
            <a:r>
              <a:rPr lang="en-US" altLang="en-US" b="0"/>
              <a:t>Ni</a:t>
            </a:r>
            <a:r>
              <a:rPr lang="en-US" altLang="en-US" b="0" baseline="-25000"/>
              <a:t>10</a:t>
            </a:r>
            <a:r>
              <a:rPr lang="en-US" altLang="en-US" b="0"/>
              <a:t>Cu</a:t>
            </a:r>
            <a:r>
              <a:rPr lang="en-US" altLang="en-US" b="0" baseline="-25000"/>
              <a:t>30</a:t>
            </a:r>
            <a:r>
              <a:rPr lang="en-US" altLang="en-US" b="0"/>
              <a:t>P</a:t>
            </a:r>
            <a:r>
              <a:rPr lang="en-US" altLang="en-US" b="0" baseline="-25000"/>
              <a:t>20</a:t>
            </a:r>
            <a:r>
              <a:rPr lang="en-US" altLang="en-US" b="0"/>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63900" y="1371600"/>
            <a:ext cx="2612626" cy="4457700"/>
          </a:xfrm>
          <a:prstGeom prst="rect">
            <a:avLst/>
          </a:prstGeom>
        </p:spPr>
      </p:pic>
    </p:spTree>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Natl Sci Rev</a:t>
            </a:r>
            <a:r>
              <a:rPr lang="en-US" altLang="en-US" sz="1000">
                <a:solidFill>
                  <a:srgbClr val="333333"/>
                </a:solidFill>
              </a:rPr>
              <a:t>, Volume 1, Issue 3, September 2014, Pages 429–461, </a:t>
            </a:r>
            <a:r>
              <a:rPr lang="en-US" altLang="en-US" sz="1000">
                <a:solidFill>
                  <a:srgbClr val="333333"/>
                </a:solidFill>
                <a:hlinkClick r:id="rId3"/>
              </a:rPr>
              <a:t>https://doi.org/10.1093/nsr/nwu018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25. </a:t>
            </a:r>
            <a:r>
              <a:rPr lang="en-US" altLang="en-US" b="0"/>
              <a:t>Comparison between the activation energy of β-relaxation E</a:t>
            </a:r>
            <a:r>
              <a:rPr lang="en-US" altLang="en-US" b="0" baseline="-25000"/>
              <a:t>β</a:t>
            </a:r>
            <a:r>
              <a:rPr lang="en-US" altLang="en-US" b="0"/>
              <a:t> and the activation energy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92300" y="1371600"/>
            <a:ext cx="5367434" cy="4457700"/>
          </a:xfrm>
          <a:prstGeom prst="rect">
            <a:avLst/>
          </a:prstGeom>
        </p:spPr>
      </p:pic>
    </p:spTree>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Natl Sci Rev</a:t>
            </a:r>
            <a:r>
              <a:rPr lang="en-US" altLang="en-US" sz="1000">
                <a:solidFill>
                  <a:srgbClr val="333333"/>
                </a:solidFill>
              </a:rPr>
              <a:t>, Volume 1, Issue 3, September 2014, Pages 429–461, </a:t>
            </a:r>
            <a:r>
              <a:rPr lang="en-US" altLang="en-US" sz="1000">
                <a:solidFill>
                  <a:srgbClr val="333333"/>
                </a:solidFill>
                <a:hlinkClick r:id="rId3"/>
              </a:rPr>
              <a:t>https://doi.org/10.1093/nsr/nwu018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26. </a:t>
            </a:r>
            <a:r>
              <a:rPr lang="en-US" altLang="en-US" b="0"/>
              <a:t>(a) Schematic diagram of atomic configurations and motions of a β-event in an MG. The ellipse represents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90900" y="1371600"/>
            <a:ext cx="2350584" cy="4457700"/>
          </a:xfrm>
          <a:prstGeom prst="rect">
            <a:avLst/>
          </a:prstGeom>
        </p:spPr>
      </p:pic>
    </p:spTree>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Natl Sci Rev</a:t>
            </a:r>
            <a:r>
              <a:rPr lang="en-US" altLang="en-US" sz="1000">
                <a:solidFill>
                  <a:srgbClr val="333333"/>
                </a:solidFill>
              </a:rPr>
              <a:t>, Volume 1, Issue 3, September 2014, Pages 429–461, </a:t>
            </a:r>
            <a:r>
              <a:rPr lang="en-US" altLang="en-US" sz="1000">
                <a:solidFill>
                  <a:srgbClr val="333333"/>
                </a:solidFill>
                <a:hlinkClick r:id="rId3"/>
              </a:rPr>
              <a:t>https://doi.org/10.1093/nsr/nwu018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27. </a:t>
            </a:r>
            <a:r>
              <a:rPr lang="en-US" altLang="en-US" b="0"/>
              <a:t>(a) Time–temperature-transformation diagram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71800" y="1371600"/>
            <a:ext cx="3203029" cy="4457700"/>
          </a:xfrm>
          <a:prstGeom prst="rect">
            <a:avLst/>
          </a:prstGeom>
        </p:spPr>
      </p:pic>
    </p:spTree>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Natl Sci Rev</a:t>
            </a:r>
            <a:r>
              <a:rPr lang="en-US" altLang="en-US" sz="1000">
                <a:solidFill>
                  <a:srgbClr val="333333"/>
                </a:solidFill>
              </a:rPr>
              <a:t>, Volume 1, Issue 3, September 2014, Pages 429–461, </a:t>
            </a:r>
            <a:r>
              <a:rPr lang="en-US" altLang="en-US" sz="1000">
                <a:solidFill>
                  <a:srgbClr val="333333"/>
                </a:solidFill>
                <a:hlinkClick r:id="rId3"/>
              </a:rPr>
              <a:t>https://doi.org/10.1093/nsr/nwu018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28. </a:t>
            </a:r>
            <a:r>
              <a:rPr lang="en-US" altLang="en-US" b="0"/>
              <a:t>Comparison between β-relaxation time and the enzyme degradation rates at 23°C in hundreds of plasticized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62200" y="1371600"/>
            <a:ext cx="4423144" cy="4457700"/>
          </a:xfrm>
          <a:prstGeom prst="rect">
            <a:avLst/>
          </a:prstGeom>
        </p:spPr>
      </p:pic>
    </p:spTree>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Natl Sci Rev</a:t>
            </a:r>
            <a:r>
              <a:rPr lang="en-US" altLang="en-US" sz="1000">
                <a:solidFill>
                  <a:srgbClr val="333333"/>
                </a:solidFill>
              </a:rPr>
              <a:t>, Volume 1, Issue 3, September 2014, Pages 429–461, </a:t>
            </a:r>
            <a:r>
              <a:rPr lang="en-US" altLang="en-US" sz="1000">
                <a:solidFill>
                  <a:srgbClr val="333333"/>
                </a:solidFill>
                <a:hlinkClick r:id="rId3"/>
              </a:rPr>
              <a:t>https://doi.org/10.1093/nsr/nwu018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29. </a:t>
            </a:r>
            <a:r>
              <a:rPr lang="en-US" altLang="en-US" b="0"/>
              <a:t>Correlation between fragility index m and δT</a:t>
            </a:r>
            <a:r>
              <a:rPr lang="en-US" altLang="en-US" b="0" baseline="-25000"/>
              <a:t>g</a:t>
            </a:r>
            <a:r>
              <a:rPr lang="en-US" altLang="en-US" b="0"/>
              <a:t>/T</a:t>
            </a:r>
            <a:r>
              <a:rPr lang="en-US" altLang="en-US" b="0" baseline="-25000"/>
              <a:t>g</a:t>
            </a:r>
            <a:r>
              <a:rPr lang="en-US" altLang="en-US" b="0"/>
              <a:t> for different SGs; values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89100" y="1371600"/>
            <a:ext cx="575606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Natl Sci Rev</a:t>
            </a:r>
            <a:r>
              <a:rPr lang="en-US" altLang="en-US" sz="1000">
                <a:solidFill>
                  <a:srgbClr val="333333"/>
                </a:solidFill>
              </a:rPr>
              <a:t>, Volume 1, Issue 3, September 2014, Pages 429–461, </a:t>
            </a:r>
            <a:r>
              <a:rPr lang="en-US" altLang="en-US" sz="1000">
                <a:solidFill>
                  <a:srgbClr val="333333"/>
                </a:solidFill>
                <a:hlinkClick r:id="rId3"/>
              </a:rPr>
              <a:t>https://doi.org/10.1093/nsr/nwu018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Comparison of the behavior of β-relaxations (measured by DMA) between typical MGs in (a) normalized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4196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Natl Sci Rev</a:t>
            </a:r>
            <a:r>
              <a:rPr lang="en-US" altLang="en-US" sz="1000">
                <a:solidFill>
                  <a:srgbClr val="333333"/>
                </a:solidFill>
              </a:rPr>
              <a:t>, Volume 1, Issue 3, September 2014, Pages 429–461, </a:t>
            </a:r>
            <a:r>
              <a:rPr lang="en-US" altLang="en-US" sz="1000">
                <a:solidFill>
                  <a:srgbClr val="333333"/>
                </a:solidFill>
                <a:hlinkClick r:id="rId3"/>
              </a:rPr>
              <a:t>https://doi.org/10.1093/nsr/nwu018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(Left panel) Chemical effects on β-relaxations in typical (a) La-based, (b) Pd-based, and (c) CuZr-based MGs.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65400" y="1371600"/>
            <a:ext cx="401995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Natl Sci Rev</a:t>
            </a:r>
            <a:r>
              <a:rPr lang="en-US" altLang="en-US" sz="1000">
                <a:solidFill>
                  <a:srgbClr val="333333"/>
                </a:solidFill>
              </a:rPr>
              <a:t>, Volume 1, Issue 3, September 2014, Pages 429–461, </a:t>
            </a:r>
            <a:r>
              <a:rPr lang="en-US" altLang="en-US" sz="1000">
                <a:solidFill>
                  <a:srgbClr val="333333"/>
                </a:solidFill>
                <a:hlinkClick r:id="rId3"/>
              </a:rPr>
              <a:t>https://doi.org/10.1093/nsr/nwu018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Composition-dependent mean chemical affinity ΔH</a:t>
            </a:r>
            <a:r>
              <a:rPr lang="en-US" altLang="en-US" b="0" baseline="30000"/>
              <a:t>chem</a:t>
            </a:r>
            <a:r>
              <a:rPr lang="en-US" altLang="en-US" b="0"/>
              <a:t> for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25800" y="1371600"/>
            <a:ext cx="2683717"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Natl Sci Rev</a:t>
            </a:r>
            <a:r>
              <a:rPr lang="en-US" altLang="en-US" sz="1000">
                <a:solidFill>
                  <a:srgbClr val="333333"/>
                </a:solidFill>
              </a:rPr>
              <a:t>, Volume 1, Issue 3, September 2014, Pages 429–461, </a:t>
            </a:r>
            <a:r>
              <a:rPr lang="en-US" altLang="en-US" sz="1000">
                <a:solidFill>
                  <a:srgbClr val="333333"/>
                </a:solidFill>
                <a:hlinkClick r:id="rId3"/>
              </a:rPr>
              <a:t>https://doi.org/10.1093/nsr/nwu018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Aging effects on β-relaxation of (a) propylene carbonate and (b) glycerol for different aging times, measured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95600" y="1371600"/>
            <a:ext cx="3342186"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Natl Sci Rev</a:t>
            </a:r>
            <a:r>
              <a:rPr lang="en-US" altLang="en-US" sz="1000">
                <a:solidFill>
                  <a:srgbClr val="333333"/>
                </a:solidFill>
              </a:rPr>
              <a:t>, Volume 1, Issue 3, September 2014, Pages 429–461, </a:t>
            </a:r>
            <a:r>
              <a:rPr lang="en-US" altLang="en-US" sz="1000">
                <a:solidFill>
                  <a:srgbClr val="333333"/>
                </a:solidFill>
                <a:hlinkClick r:id="rId3"/>
              </a:rPr>
              <a:t>https://doi.org/10.1093/nsr/nwu018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 Aging effects on β-relaxation of La-based MG [90]. (b) Effect of cooling rate on β-relaxation of Zr-based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13100" y="1371600"/>
            <a:ext cx="2720013"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Natl Sci Rev</a:t>
            </a:r>
            <a:r>
              <a:rPr lang="en-US" altLang="en-US" sz="1000">
                <a:solidFill>
                  <a:srgbClr val="333333"/>
                </a:solidFill>
              </a:rPr>
              <a:t>, Volume 1, Issue 3, September 2014, Pages 429–461, </a:t>
            </a:r>
            <a:r>
              <a:rPr lang="en-US" altLang="en-US" sz="1000">
                <a:solidFill>
                  <a:srgbClr val="333333"/>
                </a:solidFill>
                <a:hlinkClick r:id="rId3"/>
              </a:rPr>
              <a:t>https://doi.org/10.1093/nsr/nwu018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Connection between log[τ</a:t>
            </a:r>
            <a:r>
              <a:rPr lang="en-US" altLang="en-US" b="0" baseline="-25000"/>
              <a:t>β</a:t>
            </a:r>
            <a:r>
              <a:rPr lang="en-US" altLang="en-US" b="0"/>
              <a:t>(T</a:t>
            </a:r>
            <a:r>
              <a:rPr lang="en-US" altLang="en-US" b="0" baseline="-25000"/>
              <a:t>g</a:t>
            </a:r>
            <a:r>
              <a:rPr lang="en-US" altLang="en-US" b="0"/>
              <a:t>)] and β</a:t>
            </a:r>
            <a:r>
              <a:rPr lang="en-US" altLang="en-US" b="0" baseline="-25000"/>
              <a:t>KWW</a:t>
            </a:r>
            <a:r>
              <a:rPr lang="en-US" altLang="en-US" b="0"/>
              <a:t>≡(1−n)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14500" y="1371600"/>
            <a:ext cx="5717485"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Natl Sci Rev</a:t>
            </a:r>
            <a:r>
              <a:rPr lang="en-US" altLang="en-US" sz="1000">
                <a:solidFill>
                  <a:srgbClr val="333333"/>
                </a:solidFill>
              </a:rPr>
              <a:t>, Volume 1, Issue 3, September 2014, Pages 429–461, </a:t>
            </a:r>
            <a:r>
              <a:rPr lang="en-US" altLang="en-US" sz="1000">
                <a:solidFill>
                  <a:srgbClr val="333333"/>
                </a:solidFill>
                <a:hlinkClick r:id="rId3"/>
              </a:rPr>
              <a:t>https://doi.org/10.1093/nsr/nwu018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Correlation between β-relaxation and fragility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54200" y="1371600"/>
            <a:ext cx="542553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87</Paragraphs>
  <Slides>29</Slides>
  <Notes>29</Notes>
  <TotalTime>3343</TotalTime>
  <HiddenSlides>0</HiddenSlides>
  <MMClips>0</MMClips>
  <ScaleCrop>0</ScaleCrop>
  <HeadingPairs>
    <vt:vector baseType="variant" size="4">
      <vt:variant>
        <vt:lpstr>Theme</vt:lpstr>
      </vt:variant>
      <vt:variant>
        <vt:i4>1</vt:i4>
      </vt:variant>
      <vt:variant>
        <vt:lpstr>Slide Titles</vt:lpstr>
      </vt:variant>
      <vt:variant>
        <vt:i4>29</vt:i4>
      </vt:variant>
    </vt:vector>
  </HeadingPairs>
  <TitlesOfParts>
    <vt:vector baseType="lpstr" size="30">
      <vt:lpstr>13_Office Theme</vt:lpstr>
      <vt:lpstr>Figure 1. Schematic dielectric spectrum of relaxation dynamics of glass-forming liquids (Courtesy of P. Lunkenheimer, ...</vt:lpstr>
      <vt:lpstr>Figure 2. Typical features of β-relaxations. (a) The temperature-dependent E ′ (left axis) and ...</vt:lpstr>
      <vt:lpstr>Figure 3. Comparison of the behavior of β-relaxations (measured by DMA) between typical MGs in (a) normalized ...</vt:lpstr>
      <vt:lpstr>Figure 4. (Left panel) Chemical effects on β-relaxations in typical (a) La-based, (b) Pd-based, and (c) CuZr-based MGs. ...</vt:lpstr>
      <vt:lpstr>Figure 5. Composition-dependent mean chemical affinity ΔHchem for (a) ...</vt:lpstr>
      <vt:lpstr>Figure 6. Aging effects on β-relaxation of (a) propylene carbonate and (b) glycerol for different aging times, measured ...</vt:lpstr>
      <vt:lpstr>Figure 7. (a) Aging effects on β-relaxation of La-based MG [90]. (b) Effect of cooling rate on β-relaxation of Zr-based ...</vt:lpstr>
      <vt:lpstr>Figure 8. Connection between log[τβ(Tg)] and βKWW≡(1−n) of the ...</vt:lpstr>
      <vt:lpstr>Figure 9. Correlation between β-relaxation and fragility in ...</vt:lpstr>
      <vt:lpstr>Figure 10. Relationship between Eβ and RTg for different MGs; the lines are least-squares linear ...</vt:lpstr>
      <vt:lpstr>Figure 11. 2D schematic illustration of β-relaxation (STZ activation, top-left panel), α-relaxation (flow and yielding, ...</vt:lpstr>
      <vt:lpstr>Figure 12. Relationship between Eβ and WSTZ [11] (Copyright 2013 Elsevier Ltd).
</vt:lpstr>
      <vt:lpstr>Figure 13. Correlations between (a) WSTZ and Poisson's ratio [42] (Copyright 2010 American Physics Society). ...</vt:lpstr>
      <vt:lpstr>Figure 14. Relationship between Poisson's ratio and volume of STZ (a) from nanoindentation measurements of Pan et al. ...</vt:lpstr>
      <vt:lpstr>Figure 15. (a) Tensile stress–strain curve, (b) HRTEM with (inset) nanodiffraction, and (c) thermal properties measured ...</vt:lpstr>
      <vt:lpstr>Figure 16. The engineering stress–strain curves (in tension) of a La MG tested at strain rates (a) 1.6 × 10−6 ...</vt:lpstr>
      <vt:lpstr>Figure 17. (a) Deformation mode map summarizing tensile tests at different temperatures and strain rates, see [35] for ...</vt:lpstr>
      <vt:lpstr>Figure 18. The deformation modes (brittle versus ductile) of six typical MGs compared with a La MG. They include ...</vt:lpstr>
      <vt:lpstr>Figure 19. Comparative studies between a La MG and a CuZr MG (a) DMA spectra and (b) tensile stress–strain curves, ...</vt:lpstr>
      <vt:lpstr>Figure 20. (a) Stress relaxation curve of a Zr MG, (b) derivative of (a) showing a crossover, (c) DMA spectrum of the Zr ...</vt:lpstr>
      <vt:lpstr>Figure 21. (a) A typical compressive deformation curve of a Zr MG; the inset shows serrated flow [177] (Copyright 2009 ...</vt:lpstr>
      <vt:lpstr>Figure 22. Comparison between (a) yield stress [15] and (b) tan(δ) [190] of a polycarbonate.
</vt:lpstr>
      <vt:lpstr>Figure 23. (a) Arrhenius plot for diffusion in liquid Pd43Cu27Ni10P20 ...</vt:lpstr>
      <vt:lpstr>Figure 24. (a) Temperature dependence of E ″ of Pd40Ni10Cu30P20 ...</vt:lpstr>
      <vt:lpstr>Figure 25. Comparison between the activation energy of β-relaxation Eβ and the activation energy of ...</vt:lpstr>
      <vt:lpstr>Figure 26. (a) Schematic diagram of atomic configurations and motions of a β-event in an MG. The ellipse represents the ...</vt:lpstr>
      <vt:lpstr>Figure 27. (a) Time–temperature-transformation diagram for ...</vt:lpstr>
      <vt:lpstr>Figure 28. Comparison between β-relaxation time and the enzyme degradation rates at 23°C in hundreds of plasticized and ...</vt:lpstr>
      <vt:lpstr>Figure 29. Correlation between fragility index m and δTg/Tg for different SGs; values in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2024-04-26T04:54:35Z</dcterms:modified>
</cp:coreProperties>
</file>