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 id="313" r:id="rId20"/>
    <p:sldId id="316" r:id="rId21"/>
    <p:sldId id="319" r:id="rId22"/>
    <p:sldId id="322" r:id="rId23"/>
  </p:sldIdLst>
  <p:sldSz cx="9144000" cy="6858000" type="screen4x3"/>
  <p:notesSz cx="6858000" cy="9144000"/>
  <p:custDataLst>
    <p:tags r:id="rId2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tags" Target="tags/tag1.xml" /><Relationship Id="rId25" Type="http://schemas.openxmlformats.org/officeDocument/2006/relationships/presProps" Target="presProps.xml" /><Relationship Id="rId26" Type="http://schemas.openxmlformats.org/officeDocument/2006/relationships/viewProps" Target="viewProps.xml" /><Relationship Id="rId27" Type="http://schemas.openxmlformats.org/officeDocument/2006/relationships/theme" Target="theme/theme1.xml" /><Relationship Id="rId28"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443C933-6669-4F47-8B28-AFAB8438321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87B812-E5E0-489B-9690-F126FBE3048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Location map of rock outcrops in western Dronning Maud Land (Antarctica) from Vestfjella to H. U. Svedrupfjella. The inset is a pre-break-up Gondwana reconstruction of Africa and Antarctica showing the extent of the Kaapvaal–Grunehogna craton and the outcrop of Early–Middle Jurassic age Karoo igneous rocks (after Luttinen &amp; Furnes, 2000). ODS, Okavango dyke swarm; SRBF, Sabie River Basalt Formation; RRDS, Rooi Rand dyke swarm.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D7DC03-F54D-4765-8547-D351A342893F}"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9. </a:t>
            </a:r>
            <a:r>
              <a:rPr lang="en-US" altLang="en-US">
                <a:latin typeface="Arial" pitchFamily="34" charset="0"/>
                <a:ea typeface="Arial" pitchFamily="34" charset="0"/>
              </a:rPr>
              <a:t>N-MORB-normalized incompatible element diagrams for (a) Group 1, (b) Group 2, (c) Group 3 and (d) Group 4 of the Ahlmannryggen. Normalizing values are from Sun &amp; McDonough (1989).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D7DC03-F54D-4765-8547-D351A342893F}"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10. </a:t>
            </a:r>
            <a:r>
              <a:rPr lang="en-US" altLang="en-US">
                <a:latin typeface="Arial" pitchFamily="34" charset="0"/>
                <a:ea typeface="Arial" pitchFamily="34" charset="0"/>
              </a:rPr>
              <a:t>Initial εNd and 87Sr/86Sr (T = 180 Ma for all rocks shown) for Groups 1–4 from the Ahlmannryggen; the four main groups are highlighted by continuous lines. Other rocks from the Karoo and Ferrar magmatic provinces are highlighted by dotted lines. Data sources: Duncan et al. (1990); Harris et al. (1990); Hergt et al. (1991); Sweeney et al. (1994); Fleming et al. (1995); Harmer et al. (1998); Mitchell et al. (1999); Elburg &amp; Goldberg (2000); Luttinen &amp; Furnes (2000). All data are age corrected to 180 Ma. ODS, Okavango dyke swarm, P27-AVL [most depleted composition of Luttinen &amp; Furnes (2000)]. Binary bulk mixing curves are indicated between Group 3 and Borgmassivet Intrusions, and Group 3 (Z.1816.2) and SCLM partial melt. Group 3: 87Sr/86Sr = 0·7035, Sr 300 ppm, εNd = 8·5, Nd 25 ppm; lamproite (SCLM partial melt): 87Sr/86Sr = 0·7096, Sr 1830 ppm, εNd = −25, Nd 150 ppm. Borgmassivet Intrusions: 87Sr/86Sr = 0·7240, Sr 130 ppm, εNd = −11, Nd 13 ppm. AFC model curve: Archaean crust contaminant (Luttinen &amp; Furnes, 2000): 87Sr/86Sr = 0·710, Sr 500 ppm, εNd = −52, Nd 11 ppm, r value = 0·4.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D7DC03-F54D-4765-8547-D351A342893F}"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11. </a:t>
            </a:r>
            <a:r>
              <a:rPr lang="en-US" altLang="en-US">
                <a:latin typeface="Arial" pitchFamily="34" charset="0"/>
                <a:ea typeface="Arial" pitchFamily="34" charset="0"/>
              </a:rPr>
              <a:t>Variation in Fe2O3(T) vs (a) MgO and (b) SiO2 for Groups 1–4 from the Ahlmannryggen. (a) highlights the fields for ferropicrites (•) [MgO &gt;12 wt % and Fe2O3 &gt;13·8 wt % (&gt;12 wt % FeO); Gibson et al., 2000] and picrites (MgO &gt;12 wt %; Le Bas, 2000); (b) shows a general trend of decreasing Fe2O3 with increasing SiO2 for all four dyke groups.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D7DC03-F54D-4765-8547-D351A342893F}"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12. </a:t>
            </a:r>
            <a:r>
              <a:rPr lang="en-US" altLang="en-US">
                <a:latin typeface="Arial" pitchFamily="34" charset="0"/>
                <a:ea typeface="Arial" pitchFamily="34" charset="0"/>
              </a:rPr>
              <a:t>Variation in TiO2 vs Zr for Early Jurassic basic igneous rocks from (a) Antarctica: Vestfjella and Kirwanveggen (Furnes et al., 1982, 1987; Harris et al., 1990; Luttinen et al., 1998; Luttinen &amp; Furnes, 2000); (b) Karoo, South Africa (Sweeney et al., 1994; Mitchell et al., 1996, 1999; Reid et al., 1997; Harmer et al., 1998; Marsh &amp; Mndaweni, 1998; De Bruiyn et al., 2000; Elburg &amp; Goldberg, 2000). Also shown are the fields for Groups 1–4 from the Ahlmannryggen (this study).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D7DC03-F54D-4765-8547-D351A342893F}"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13. </a:t>
            </a:r>
            <a:r>
              <a:rPr lang="en-US" altLang="en-US">
                <a:latin typeface="Arial" pitchFamily="34" charset="0"/>
                <a:ea typeface="Arial" pitchFamily="34" charset="0"/>
              </a:rPr>
              <a:t>Frequency orientation plots for total dyke segments (left) and joints (right) within the Ahlmannryggen study area. The dominant trend of the dyke segments is parallel to regional joint orientation.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D7DC03-F54D-4765-8547-D351A342893F}"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14. </a:t>
            </a:r>
            <a:r>
              <a:rPr lang="en-US" altLang="en-US">
                <a:latin typeface="Arial" pitchFamily="34" charset="0"/>
                <a:ea typeface="Arial" pitchFamily="34" charset="0"/>
              </a:rPr>
              <a:t>Stereograms showing the poles to constructed dilation planes for dykes representing Groups 1, 2 and 4, using the method of Bussell (1989). Star represents the pole to the best-fit girdle to the poles of dilation planes, and an approximation for the dilation vector of the dyke populations. The frequency orientation plots at the centre of the stereograms represent Mesozoic dykes of the relevant geochemical groups that make up the dyke populations related to two distinct dilation directions (see text for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D7DC03-F54D-4765-8547-D351A342893F}"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15. </a:t>
            </a:r>
            <a:r>
              <a:rPr lang="en-US" altLang="en-US">
                <a:latin typeface="Arial" pitchFamily="34" charset="0"/>
                <a:ea typeface="Arial" pitchFamily="34" charset="0"/>
              </a:rPr>
              <a:t>Variation in Th/Ta vs Ti/Zr for Ahlmannryggen minor intrusions, Groups 1–4. The field for MORB is from the GERM website (http://www.earthref.org/GERM); average lamproite is from Rock (1991); lower crust is from Rudnick &amp; Fountain (1995); the Ferrar province is from Fleming et al. (1995).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D7DC03-F54D-4765-8547-D351A342893F}" type="slidenum">
              <a:rPr lang="en-US" altLang="en-US" sz="1200"/>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16. </a:t>
            </a:r>
            <a:r>
              <a:rPr lang="en-US" altLang="en-US">
                <a:latin typeface="Arial" pitchFamily="34" charset="0"/>
                <a:ea typeface="Arial" pitchFamily="34" charset="0"/>
              </a:rPr>
              <a:t>Magnitude of the Nb anomaly, measured as Nb/Nb* [=NbN/√(ThN × LaN); normalized to primitive mantle] vs 87Sr/86Sr. The size of the Nb anomaly is used as a proxy for the extent of crustal contamination in mantle-derived magmas. Binary mixing curves are shown between a depleted end-member basalt (Z.1816.2; Group 3) and upper continental crust (Borgmassivet Intrusives) and SCLM partial melt (lamproite). The depleted end-member is a Group 3 basalt from the Ahlmannryggen; 87Sr/86Sr = 0·7035, Sr 300 ppm, Nb/Nb* = 1·65. The local upper crust is represented by Borgmassivet Intrusions: 87Sr/86Sr = 0·7240, Sr 130 ppm, Nb/Nb* = 0·19; the enriched subcontinental lithospheric mantle proxy partial melt is Gaussberg lamproite (Bergman, 1987): 87Sr/86Sr = 0·7096, Sr 1830 ppm, Nb/Nb* = 0·5. Fields for CT1, CT2 and CT4 lavas from Vestfjella are from Luttinen et al. (1998). Field of average Ferrar dolerite is taken from Molzahn et al. (1996).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D7DC03-F54D-4765-8547-D351A342893F}" type="slidenum">
              <a:rPr lang="en-US" altLang="en-US" sz="1200"/>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17. </a:t>
            </a:r>
            <a:r>
              <a:rPr lang="en-US" altLang="en-US">
                <a:latin typeface="Arial" pitchFamily="34" charset="0"/>
                <a:ea typeface="Arial" pitchFamily="34" charset="0"/>
              </a:rPr>
              <a:t>Variations in SiO2 vs (a) mg-number and (b) 87Sr/86Sri for Group 1 dykes from the Ahlmannryggen. The trend is suggestive, in part, of AFC proceeses.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D7DC03-F54D-4765-8547-D351A342893F}" type="slidenum">
              <a:rPr lang="en-US" altLang="en-US" sz="1200"/>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18. </a:t>
            </a:r>
            <a:r>
              <a:rPr lang="en-US" altLang="en-US">
                <a:latin typeface="Arial" pitchFamily="34" charset="0"/>
                <a:ea typeface="Arial" pitchFamily="34" charset="0"/>
              </a:rPr>
              <a:t>Nb/Y vs Zr/Y for Groups 1–4 from the Ahlmannryggen. The parallel lines represent the Iceland array of Fitton et al. (1997). PM, primitive mantle. Samples that plot below the lower line have negative ΔNb whereas those above this line have positive ΔNb [ΔNb = 1·74 + log (Nb/Y) − 1·92 log (Zr/Y); Fitton et al., 1997]. The high Zr/Y samples represent small degree partial melts (Groups 3 and 4) and those at low Zr/Y are larger degree partial melts.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D7DC03-F54D-4765-8547-D351A342893F}" type="slidenum">
              <a:rPr lang="en-US" altLang="en-US" sz="1200"/>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Geographical distribution of the Ahlmannryggen minor intrusions by geochemical group. The four geochemical groups (1–4) are defined in the text. Two samples (Groups 1 and 4) from the Kirwanveggen are also shown in the inset map. The right-hand panel shows frequency strike plots for geochemical Groups 1–4 and their mean strike directions (arrows).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D7DC03-F54D-4765-8547-D351A342893F}" type="slidenum">
              <a:rPr lang="en-US" altLang="en-US" sz="1200"/>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19. </a:t>
            </a:r>
            <a:r>
              <a:rPr lang="en-US" altLang="en-US">
                <a:latin typeface="Arial" pitchFamily="34" charset="0"/>
                <a:ea typeface="Arial" pitchFamily="34" charset="0"/>
              </a:rPr>
              <a:t>Variation in La/Yb vs Dy/Yb for Groups 1–4 from the Ahlmannryggen. The increase in Dy/Yb reflects the increased depth of melting and decreasing La/Yb reflects an increase in the amount of partial melting.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D7DC03-F54D-4765-8547-D351A342893F}" type="slidenum">
              <a:rPr lang="en-US" altLang="en-US" sz="1200"/>
              <a:t>20</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39Ar release spectra for samples Z.1801.1, Z.1804.3, Z.1812.1, Z.1814.1 and Z.1816.1. All samples generate plateaux but fail to satisfy the criteria of three release steps comprising 50% of the total release. Also shown are the isochron diagrams for the five samples.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D7DC03-F54D-4765-8547-D351A342893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39Ar release spectra for samples Z.1801.1, Z.1804.3, Z.1812.1, Z.1814.1 and Z.1816.1. All samples generate plateaux but fail to satisfy the criteria of three release steps comprising 50% of the total release. Also shown are the isochron diagrams for the five samples.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D7DC03-F54D-4765-8547-D351A342893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Cumulative probability curve for the ages of basic minor intrusions of western Dronning Maud Land (A. Fazel, unpublished data). The main peak includes two smaller peaks at ∼178 Ma and 188 Ma, which correspond closely to the proposed intrusive episodes at 178 and 190 Ma.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D7DC03-F54D-4765-8547-D351A342893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Total alkali vs SiO2 diagram (wt %) for the minor intrusions from the Ahlmannryggen. The samples are classified as quartz or olivine tholeiites based on their CIPW norms (see Table 2 for details). Classification boundaries are from Le Bas et al. (1986).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D7DC03-F54D-4765-8547-D351A342893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Variations in Zr, TiO2, SiO2, Ni, Al2O3, Fe2O3, CaO, Nb and Y vs MgO. The four geochemical groups are defined as discussed in the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D7DC03-F54D-4765-8547-D351A342893F}"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Variations in (a) Zr vs TiO2, (b) Zr vs Nb and (c) Zr vs Y for Early–Middle Jurassic basic dykes from the Ahlmannryggen.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D7DC03-F54D-4765-8547-D351A342893F}"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8. </a:t>
            </a:r>
            <a:r>
              <a:rPr lang="en-US" altLang="en-US">
                <a:latin typeface="Arial" pitchFamily="34" charset="0"/>
                <a:ea typeface="Arial" pitchFamily="34" charset="0"/>
              </a:rPr>
              <a:t>Chondrite-normalized REE diagrams for (a) Group 1, (b) Group 2, (c) Group 3 and (d) Group 4 of the Ahlmannryggen dykes. Normalizing values are taken from Nakamura (1974). Data for Rooi Rand dykes (RRDS; dashed lines) are taken from Duncan et al. (1990) and P27-AVL (CT2) from Vestfjella from Luttinen &amp; Furnes (2000).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D7DC03-F54D-4765-8547-D351A342893F}"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petrology/egi023"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petrology/egi023"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petrology/egi023" TargetMode="External" /><Relationship Id="rId4" Type="http://schemas.openxmlformats.org/officeDocument/2006/relationships/image" Target="../media/image1.png" /><Relationship Id="rId5" Type="http://schemas.openxmlformats.org/officeDocument/2006/relationships/image" Target="../media/image1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petrology/egi023" TargetMode="External" /><Relationship Id="rId4" Type="http://schemas.openxmlformats.org/officeDocument/2006/relationships/image" Target="../media/image1.png" /><Relationship Id="rId5" Type="http://schemas.openxmlformats.org/officeDocument/2006/relationships/image" Target="../media/image13.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petrology/egi023" TargetMode="External" /><Relationship Id="rId4" Type="http://schemas.openxmlformats.org/officeDocument/2006/relationships/image" Target="../media/image1.png" /><Relationship Id="rId5" Type="http://schemas.openxmlformats.org/officeDocument/2006/relationships/image" Target="../media/image14.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93/petrology/egi023" TargetMode="External" /><Relationship Id="rId4" Type="http://schemas.openxmlformats.org/officeDocument/2006/relationships/image" Target="../media/image1.png" /><Relationship Id="rId5" Type="http://schemas.openxmlformats.org/officeDocument/2006/relationships/image" Target="../media/image15.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093/petrology/egi023" TargetMode="External" /><Relationship Id="rId4" Type="http://schemas.openxmlformats.org/officeDocument/2006/relationships/image" Target="../media/image1.png" /><Relationship Id="rId5" Type="http://schemas.openxmlformats.org/officeDocument/2006/relationships/image" Target="../media/image16.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093/petrology/egi023" TargetMode="External" /><Relationship Id="rId4" Type="http://schemas.openxmlformats.org/officeDocument/2006/relationships/image" Target="../media/image1.png" /><Relationship Id="rId5" Type="http://schemas.openxmlformats.org/officeDocument/2006/relationships/image" Target="../media/image17.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s://doi.org/10.1093/petrology/egi023" TargetMode="External" /><Relationship Id="rId4" Type="http://schemas.openxmlformats.org/officeDocument/2006/relationships/image" Target="../media/image1.png" /><Relationship Id="rId5" Type="http://schemas.openxmlformats.org/officeDocument/2006/relationships/image" Target="../media/image18.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hyperlink" Target="https://doi.org/10.1093/petrology/egi023" TargetMode="External" /><Relationship Id="rId4" Type="http://schemas.openxmlformats.org/officeDocument/2006/relationships/image" Target="../media/image1.png" /><Relationship Id="rId5" Type="http://schemas.openxmlformats.org/officeDocument/2006/relationships/image" Target="../media/image19.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hyperlink" Target="https://doi.org/10.1093/petrology/egi023" TargetMode="External" /><Relationship Id="rId4" Type="http://schemas.openxmlformats.org/officeDocument/2006/relationships/image" Target="../media/image1.png" /><Relationship Id="rId5" Type="http://schemas.openxmlformats.org/officeDocument/2006/relationships/image" Target="../media/image20.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petrology/egi023"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hyperlink" Target="https://doi.org/10.1093/petrology/egi023" TargetMode="External" /><Relationship Id="rId4" Type="http://schemas.openxmlformats.org/officeDocument/2006/relationships/image" Target="../media/image1.png" /><Relationship Id="rId5" Type="http://schemas.openxmlformats.org/officeDocument/2006/relationships/image" Target="../media/image21.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petrology/egi023"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petrology/egi023"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petrology/egi023"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petrology/egi023"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petrology/egi023"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petrology/egi023"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petrology/egi023"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46, Issue 7, July 2005, Pages 1489–1524, </a:t>
            </a:r>
            <a:r>
              <a:rPr lang="en-US" altLang="en-US" sz="1000">
                <a:solidFill>
                  <a:srgbClr val="333333"/>
                </a:solidFill>
                <a:hlinkClick r:id="rId3"/>
              </a:rPr>
              <a:t>https://doi.org/10.1093/petrology/egi023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Location map of rock outcrops in western Dronning Maud Land (Antarctica) from Vestfjella to H. U.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85996"/>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46, Issue 7, July 2005, Pages 1489–1524, </a:t>
            </a:r>
            <a:r>
              <a:rPr lang="en-US" altLang="en-US" sz="1000">
                <a:solidFill>
                  <a:srgbClr val="333333"/>
                </a:solidFill>
                <a:hlinkClick r:id="rId3"/>
              </a:rPr>
              <a:t>https://doi.org/10.1093/petrology/egi023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9. </a:t>
            </a:r>
            <a:r>
              <a:rPr lang="en-US" altLang="en-US" b="0"/>
              <a:t>N-MORB-normalized incompatible element diagrams for (a) Group 1, (b) Group 2, (c) Group 3 and (d) Group 4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99204"/>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46, Issue 7, July 2005, Pages 1489–1524, </a:t>
            </a:r>
            <a:r>
              <a:rPr lang="en-US" altLang="en-US" sz="1000">
                <a:solidFill>
                  <a:srgbClr val="333333"/>
                </a:solidFill>
                <a:hlinkClick r:id="rId3"/>
              </a:rPr>
              <a:t>https://doi.org/10.1093/petrology/egi023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10. </a:t>
            </a:r>
            <a:r>
              <a:rPr lang="en-US" altLang="en-US" b="0"/>
              <a:t>Initial εNd and </a:t>
            </a:r>
            <a:r>
              <a:rPr lang="en-US" altLang="en-US" b="0" baseline="30000"/>
              <a:t>87</a:t>
            </a:r>
            <a:r>
              <a:rPr lang="en-US" altLang="en-US" b="0"/>
              <a:t>Sr/</a:t>
            </a:r>
            <a:r>
              <a:rPr lang="en-US" altLang="en-US" b="0" baseline="30000"/>
              <a:t>86</a:t>
            </a:r>
            <a:r>
              <a:rPr lang="en-US" altLang="en-US" b="0"/>
              <a:t>Sr (T = 180 Ma for all rocks shown) for Groups 1–4 from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13455"/>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46, Issue 7, July 2005, Pages 1489–1524, </a:t>
            </a:r>
            <a:r>
              <a:rPr lang="en-US" altLang="en-US" sz="1000">
                <a:solidFill>
                  <a:srgbClr val="333333"/>
                </a:solidFill>
                <a:hlinkClick r:id="rId3"/>
              </a:rPr>
              <a:t>https://doi.org/10.1093/petrology/egi023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11. </a:t>
            </a:r>
            <a:r>
              <a:rPr lang="en-US" altLang="en-US" b="0"/>
              <a:t>Variation in Fe</a:t>
            </a:r>
            <a:r>
              <a:rPr lang="en-US" altLang="en-US" b="0" baseline="-25000"/>
              <a:t>2</a:t>
            </a:r>
            <a:r>
              <a:rPr lang="en-US" altLang="en-US" b="0"/>
              <a:t>O</a:t>
            </a:r>
            <a:r>
              <a:rPr lang="en-US" altLang="en-US" b="0" baseline="-25000"/>
              <a:t>3</a:t>
            </a:r>
            <a:r>
              <a:rPr lang="en-US" altLang="en-US" b="0"/>
              <a:t>(T) vs (a) MgO and (b) SiO</a:t>
            </a:r>
            <a:r>
              <a:rPr lang="en-US" altLang="en-US" b="0" baseline="-25000"/>
              <a:t>2</a:t>
            </a:r>
            <a:r>
              <a:rPr lang="en-US" altLang="en-US" b="0"/>
              <a:t> for Groups 1–4 from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899981"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46, Issue 7, July 2005, Pages 1489–1524, </a:t>
            </a:r>
            <a:r>
              <a:rPr lang="en-US" altLang="en-US" sz="1000">
                <a:solidFill>
                  <a:srgbClr val="333333"/>
                </a:solidFill>
                <a:hlinkClick r:id="rId3"/>
              </a:rPr>
              <a:t>https://doi.org/10.1093/petrology/egi023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12. </a:t>
            </a:r>
            <a:r>
              <a:rPr lang="en-US" altLang="en-US" b="0"/>
              <a:t>Variation in TiO</a:t>
            </a:r>
            <a:r>
              <a:rPr lang="en-US" altLang="en-US" b="0" baseline="-25000"/>
              <a:t>2</a:t>
            </a:r>
            <a:r>
              <a:rPr lang="en-US" altLang="en-US" b="0"/>
              <a:t> vs Zr for Early Jurassic basic igneous rocks from (a) Antarctica: Vestfjella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73400" y="1371600"/>
            <a:ext cx="2991612"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46, Issue 7, July 2005, Pages 1489–1524, </a:t>
            </a:r>
            <a:r>
              <a:rPr lang="en-US" altLang="en-US" sz="1000">
                <a:solidFill>
                  <a:srgbClr val="333333"/>
                </a:solidFill>
                <a:hlinkClick r:id="rId3"/>
              </a:rPr>
              <a:t>https://doi.org/10.1093/petrology/egi023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13. </a:t>
            </a:r>
            <a:r>
              <a:rPr lang="en-US" altLang="en-US" b="0"/>
              <a:t>Frequency orientation plots for total dyke segments (left) and joints (right) within the Ahlmannryggen study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90190"/>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46, Issue 7, July 2005, Pages 1489–1524, </a:t>
            </a:r>
            <a:r>
              <a:rPr lang="en-US" altLang="en-US" sz="1000">
                <a:solidFill>
                  <a:srgbClr val="333333"/>
                </a:solidFill>
                <a:hlinkClick r:id="rId3"/>
              </a:rPr>
              <a:t>https://doi.org/10.1093/petrology/egi023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14. </a:t>
            </a:r>
            <a:r>
              <a:rPr lang="en-US" altLang="en-US" b="0"/>
              <a:t>Stereograms showing the poles to constructed dilation planes for dykes representing Groups 1, 2 and 4, using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02000" y="1371600"/>
            <a:ext cx="2528506" cy="4457700"/>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46, Issue 7, July 2005, Pages 1489–1524, </a:t>
            </a:r>
            <a:r>
              <a:rPr lang="en-US" altLang="en-US" sz="1000">
                <a:solidFill>
                  <a:srgbClr val="333333"/>
                </a:solidFill>
                <a:hlinkClick r:id="rId3"/>
              </a:rPr>
              <a:t>https://doi.org/10.1093/petrology/egi023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15. </a:t>
            </a:r>
            <a:r>
              <a:rPr lang="en-US" altLang="en-US" b="0"/>
              <a:t>Variation in Th/Ta vs Ti/Zr for Ahlmannryggen minor intrusions, Groups 1–4. The field for MORB is from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45432"/>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46, Issue 7, July 2005, Pages 1489–1524, </a:t>
            </a:r>
            <a:r>
              <a:rPr lang="en-US" altLang="en-US" sz="1000">
                <a:solidFill>
                  <a:srgbClr val="333333"/>
                </a:solidFill>
                <a:hlinkClick r:id="rId3"/>
              </a:rPr>
              <a:t>https://doi.org/10.1093/petrology/egi023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16. </a:t>
            </a:r>
            <a:r>
              <a:rPr lang="en-US" altLang="en-US" b="0"/>
              <a:t>Magnitude of the Nb anomaly, measured as Nb/Nb</a:t>
            </a:r>
            <a:r>
              <a:rPr lang="en-US" altLang="en-US" b="0" baseline="30000"/>
              <a:t>*</a:t>
            </a:r>
            <a:r>
              <a:rPr lang="en-US" altLang="en-US" b="0"/>
              <a:t> [=Nb</a:t>
            </a:r>
            <a:r>
              <a:rPr lang="en-US" altLang="en-US" b="0" baseline="-25000"/>
              <a:t>N</a:t>
            </a:r>
            <a:r>
              <a:rPr lang="en-US" altLang="en-US" b="0"/>
              <a:t>/√(Th</a:t>
            </a:r>
            <a:r>
              <a:rPr lang="en-US" altLang="en-US" b="0" baseline="-25000"/>
              <a:t>N</a:t>
            </a:r>
            <a:r>
              <a:rPr lang="en-US" altLang="en-US" b="0"/>
              <a:t>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25114"/>
          </a:xfrm>
          <a:prstGeom prst="rect">
            <a:avLst/>
          </a:prstGeom>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46, Issue 7, July 2005, Pages 1489–1524, </a:t>
            </a:r>
            <a:r>
              <a:rPr lang="en-US" altLang="en-US" sz="1000">
                <a:solidFill>
                  <a:srgbClr val="333333"/>
                </a:solidFill>
                <a:hlinkClick r:id="rId3"/>
              </a:rPr>
              <a:t>https://doi.org/10.1093/petrology/egi023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17. </a:t>
            </a:r>
            <a:r>
              <a:rPr lang="en-US" altLang="en-US" b="0"/>
              <a:t>Variations in SiO</a:t>
            </a:r>
            <a:r>
              <a:rPr lang="en-US" altLang="en-US" b="0" baseline="-25000"/>
              <a:t>2</a:t>
            </a:r>
            <a:r>
              <a:rPr lang="en-US" altLang="en-US" b="0"/>
              <a:t> vs (a) mg-number and (b) </a:t>
            </a:r>
            <a:r>
              <a:rPr lang="en-US" altLang="en-US" b="0" baseline="30000"/>
              <a:t>87</a:t>
            </a:r>
            <a:r>
              <a:rPr lang="en-US" altLang="en-US" b="0"/>
              <a:t>Sr/</a:t>
            </a:r>
            <a:r>
              <a:rPr lang="en-US" altLang="en-US" b="0" baseline="30000"/>
              <a:t>86</a:t>
            </a:r>
            <a:r>
              <a:rPr lang="en-US" altLang="en-US" b="0"/>
              <a:t>Sr</a:t>
            </a:r>
            <a:r>
              <a:rPr lang="en-US" altLang="en-US" b="0" baseline="-25000"/>
              <a:t>i</a:t>
            </a:r>
            <a:r>
              <a:rPr lang="en-US" altLang="en-US" b="0"/>
              <a:t> for Group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87255" cy="4457700"/>
          </a:xfrm>
          <a:prstGeom prst="rect">
            <a:avLst/>
          </a:prstGeom>
        </p:spPr>
      </p:pic>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46, Issue 7, July 2005, Pages 1489–1524, </a:t>
            </a:r>
            <a:r>
              <a:rPr lang="en-US" altLang="en-US" sz="1000">
                <a:solidFill>
                  <a:srgbClr val="333333"/>
                </a:solidFill>
                <a:hlinkClick r:id="rId3"/>
              </a:rPr>
              <a:t>https://doi.org/10.1093/petrology/egi023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18. </a:t>
            </a:r>
            <a:r>
              <a:rPr lang="en-US" altLang="en-US" b="0"/>
              <a:t>Nb/Y vs Zr/Y for Groups 1–4 from the Ahlmannryggen. The parallel lines represent the Iceland array of Fitton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1477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46, Issue 7, July 2005, Pages 1489–1524, </a:t>
            </a:r>
            <a:r>
              <a:rPr lang="en-US" altLang="en-US" sz="1000">
                <a:solidFill>
                  <a:srgbClr val="333333"/>
                </a:solidFill>
                <a:hlinkClick r:id="rId3"/>
              </a:rPr>
              <a:t>https://doi.org/10.1093/petrology/egi023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Geographical distribution of the Ahlmannryggen minor intrusions by geochemical group. The four geochemical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14600" y="1371600"/>
            <a:ext cx="4122275" cy="4457700"/>
          </a:xfrm>
          <a:prstGeom prst="rect">
            <a:avLst/>
          </a:prstGeom>
        </p:spPr>
      </p:pic>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46, Issue 7, July 2005, Pages 1489–1524, </a:t>
            </a:r>
            <a:r>
              <a:rPr lang="en-US" altLang="en-US" sz="1000">
                <a:solidFill>
                  <a:srgbClr val="333333"/>
                </a:solidFill>
                <a:hlinkClick r:id="rId3"/>
              </a:rPr>
              <a:t>https://doi.org/10.1093/petrology/egi023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19. </a:t>
            </a:r>
            <a:r>
              <a:rPr lang="en-US" altLang="en-US" b="0"/>
              <a:t>Variation in La/Yb vs Dy/Yb for Groups 1–4 from the Ahlmannryggen. The increase in Dy/Yb reflects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1663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46, Issue 7, July 2005, Pages 1489–1524, </a:t>
            </a:r>
            <a:r>
              <a:rPr lang="en-US" altLang="en-US" sz="1000">
                <a:solidFill>
                  <a:srgbClr val="333333"/>
                </a:solidFill>
                <a:hlinkClick r:id="rId3"/>
              </a:rPr>
              <a:t>https://doi.org/10.1093/petrology/egi023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baseline="30000"/>
              <a:t>39</a:t>
            </a:r>
            <a:r>
              <a:rPr lang="en-US" altLang="en-US" b="0"/>
              <a:t>Ar release spectra for samples Z.1801.1, Z.1804.3, Z.1812.1, Z.1814.1 and Z.1816.1. All samples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50920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46, Issue 7, July 2005, Pages 1489–1524, </a:t>
            </a:r>
            <a:r>
              <a:rPr lang="en-US" altLang="en-US" sz="1000">
                <a:solidFill>
                  <a:srgbClr val="333333"/>
                </a:solidFill>
                <a:hlinkClick r:id="rId3"/>
              </a:rPr>
              <a:t>https://doi.org/10.1093/petrology/egi023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baseline="30000"/>
              <a:t>39</a:t>
            </a:r>
            <a:r>
              <a:rPr lang="en-US" altLang="en-US" b="0"/>
              <a:t>Ar release spectra for samples Z.1801.1, Z.1804.3, Z.1812.1, Z.1814.1 and Z.1816.1. All samples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30400" y="1371600"/>
            <a:ext cx="527538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46, Issue 7, July 2005, Pages 1489–1524, </a:t>
            </a:r>
            <a:r>
              <a:rPr lang="en-US" altLang="en-US" sz="1000">
                <a:solidFill>
                  <a:srgbClr val="333333"/>
                </a:solidFill>
                <a:hlinkClick r:id="rId3"/>
              </a:rPr>
              <a:t>https://doi.org/10.1093/petrology/egi023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Cumulative probability curve for the ages of basic minor intrusions of western Dronning Maud Land (A. Fazel,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76400" y="1371600"/>
            <a:ext cx="578504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46, Issue 7, July 2005, Pages 1489–1524, </a:t>
            </a:r>
            <a:r>
              <a:rPr lang="en-US" altLang="en-US" sz="1000">
                <a:solidFill>
                  <a:srgbClr val="333333"/>
                </a:solidFill>
                <a:hlinkClick r:id="rId3"/>
              </a:rPr>
              <a:t>https://doi.org/10.1093/petrology/egi023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Total alkali vs SiO</a:t>
            </a:r>
            <a:r>
              <a:rPr lang="en-US" altLang="en-US" b="0" baseline="-25000"/>
              <a:t>2</a:t>
            </a:r>
            <a:r>
              <a:rPr lang="en-US" altLang="en-US" b="0"/>
              <a:t> diagram (wt %) for the minor intrusions from the Ahlmannryggen. The samples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12900" y="1371600"/>
            <a:ext cx="5921668"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46, Issue 7, July 2005, Pages 1489–1524, </a:t>
            </a:r>
            <a:r>
              <a:rPr lang="en-US" altLang="en-US" sz="1000">
                <a:solidFill>
                  <a:srgbClr val="333333"/>
                </a:solidFill>
                <a:hlinkClick r:id="rId3"/>
              </a:rPr>
              <a:t>https://doi.org/10.1093/petrology/egi023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Variations in Zr, TiO</a:t>
            </a:r>
            <a:r>
              <a:rPr lang="en-US" altLang="en-US" b="0" baseline="-25000"/>
              <a:t>2</a:t>
            </a:r>
            <a:r>
              <a:rPr lang="en-US" altLang="en-US" b="0"/>
              <a:t>, SiO</a:t>
            </a:r>
            <a:r>
              <a:rPr lang="en-US" altLang="en-US" b="0" baseline="-25000"/>
              <a:t>2</a:t>
            </a:r>
            <a:r>
              <a:rPr lang="en-US" altLang="en-US" b="0"/>
              <a:t>, Ni, Al</a:t>
            </a:r>
            <a:r>
              <a:rPr lang="en-US" altLang="en-US" b="0" baseline="-25000"/>
              <a:t>2</a:t>
            </a:r>
            <a:r>
              <a:rPr lang="en-US" altLang="en-US" b="0"/>
              <a:t>O</a:t>
            </a:r>
            <a:r>
              <a:rPr lang="en-US" altLang="en-US" b="0" baseline="-25000"/>
              <a:t>3</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99204"/>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46, Issue 7, July 2005, Pages 1489–1524, </a:t>
            </a:r>
            <a:r>
              <a:rPr lang="en-US" altLang="en-US" sz="1000">
                <a:solidFill>
                  <a:srgbClr val="333333"/>
                </a:solidFill>
                <a:hlinkClick r:id="rId3"/>
              </a:rPr>
              <a:t>https://doi.org/10.1093/petrology/egi023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Variations in (a) Zr vs TiO</a:t>
            </a:r>
            <a:r>
              <a:rPr lang="en-US" altLang="en-US" b="0" baseline="-25000"/>
              <a:t>2</a:t>
            </a:r>
            <a:r>
              <a:rPr lang="en-US" altLang="en-US" b="0"/>
              <a:t>, (b) Zr vs Nb and (c) Zr vs Y for Early–Middle Jurassic basic dykes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94100" y="1371600"/>
            <a:ext cx="1956435"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Petrology</a:t>
            </a:r>
            <a:r>
              <a:rPr lang="en-US" altLang="en-US" sz="1000">
                <a:solidFill>
                  <a:srgbClr val="333333"/>
                </a:solidFill>
              </a:rPr>
              <a:t>, Volume 46, Issue 7, July 2005, Pages 1489–1524, </a:t>
            </a:r>
            <a:r>
              <a:rPr lang="en-US" altLang="en-US" sz="1000">
                <a:solidFill>
                  <a:srgbClr val="333333"/>
                </a:solidFill>
                <a:hlinkClick r:id="rId3"/>
              </a:rPr>
              <a:t>https://doi.org/10.1093/petrology/egi023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8. </a:t>
            </a:r>
            <a:r>
              <a:rPr lang="en-US" altLang="en-US" b="0"/>
              <a:t>Chondrite-normalized REE diagrams for (a) Group 1, (b) Group 2, (c) Group 3 and (d) Group 4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2325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60</Paragraphs>
  <Slides>20</Slides>
  <Notes>20</Notes>
  <TotalTime>3343</TotalTime>
  <HiddenSlides>0</HiddenSlides>
  <MMClips>0</MMClips>
  <ScaleCrop>0</ScaleCrop>
  <HeadingPairs>
    <vt:vector baseType="variant" size="4">
      <vt:variant>
        <vt:lpstr>Theme</vt:lpstr>
      </vt:variant>
      <vt:variant>
        <vt:i4>1</vt:i4>
      </vt:variant>
      <vt:variant>
        <vt:lpstr>Slide Titles</vt:lpstr>
      </vt:variant>
      <vt:variant>
        <vt:i4>20</vt:i4>
      </vt:variant>
    </vt:vector>
  </HeadingPairs>
  <TitlesOfParts>
    <vt:vector baseType="lpstr" size="21">
      <vt:lpstr>13_Office Theme</vt:lpstr>
      <vt:lpstr>Fig. 1. Location map of rock outcrops in western Dronning Maud Land (Antarctica) from Vestfjella to H. U. ...</vt:lpstr>
      <vt:lpstr>Fig. 2. Geographical distribution of the Ahlmannryggen minor intrusions by geochemical group. The four geochemical ...</vt:lpstr>
      <vt:lpstr>Fig. 3. 39Ar release spectra for samples Z.1801.1, Z.1804.3, Z.1812.1, Z.1814.1 and Z.1816.1. All samples ...</vt:lpstr>
      <vt:lpstr>Fig. 3. 39Ar release spectra for samples Z.1801.1, Z.1804.3, Z.1812.1, Z.1814.1 and Z.1816.1. All samples ...</vt:lpstr>
      <vt:lpstr>Fig. 4. Cumulative probability curve for the ages of basic minor intrusions of western Dronning Maud Land (A. Fazel, ...</vt:lpstr>
      <vt:lpstr>Fig. 5. Total alkali vs SiO2 diagram (wt %) for the minor intrusions from the Ahlmannryggen. The samples ...</vt:lpstr>
      <vt:lpstr>Fig. 6. Variations in Zr, TiO2, SiO2, Ni, Al2O3, ...</vt:lpstr>
      <vt:lpstr>Fig. 7. Variations in (a) Zr vs TiO2, (b) Zr vs Nb and (c) Zr vs Y for Early–Middle Jurassic basic dykes ...</vt:lpstr>
      <vt:lpstr>Fig. 8. Chondrite-normalized REE diagrams for (a) Group 1, (b) Group 2, (c) Group 3 and (d) Group 4 of the ...</vt:lpstr>
      <vt:lpstr>Fig. 9. N-MORB-normalized incompatible element diagrams for (a) Group 1, (b) Group 2, (c) Group 3 and (d) Group 4 of ...</vt:lpstr>
      <vt:lpstr>Fig. 10. Initial εNd and 87Sr/86Sr (T = 180 Ma for all rocks shown) for Groups 1–4 from the ...</vt:lpstr>
      <vt:lpstr>Fig. 11. Variation in Fe2O3(T) vs (a) MgO and (b) SiO2 for Groups 1–4 from the ...</vt:lpstr>
      <vt:lpstr>Fig. 12. Variation in TiO2 vs Zr for Early Jurassic basic igneous rocks from (a) Antarctica: Vestfjella and ...</vt:lpstr>
      <vt:lpstr>Fig. 13. Frequency orientation plots for total dyke segments (left) and joints (right) within the Ahlmannryggen study ...</vt:lpstr>
      <vt:lpstr>Fig. 14. Stereograms showing the poles to constructed dilation planes for dykes representing Groups 1, 2 and 4, using ...</vt:lpstr>
      <vt:lpstr>Fig. 15. Variation in Th/Ta vs Ti/Zr for Ahlmannryggen minor intrusions, Groups 1–4. The field for MORB is from the ...</vt:lpstr>
      <vt:lpstr>Fig. 16. Magnitude of the Nb anomaly, measured as Nb/Nb* [=NbN/√(ThN × ...</vt:lpstr>
      <vt:lpstr>Fig. 17. Variations in SiO2 vs (a) mg-number and (b) 87Sr/86Sri for Group ...</vt:lpstr>
      <vt:lpstr>Fig. 18. Nb/Y vs Zr/Y for Groups 1–4 from the Ahlmannryggen. The parallel lines represent the Iceland array of Fitton ...</vt:lpstr>
      <vt:lpstr>Fig. 19. Variation in La/Yb vs Dy/Yb for Groups 1–4 from the Ahlmannryggen. The increase in Dy/Yb reflects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2024-04-26T21:51:01Z</dcterms:modified>
</cp:coreProperties>
</file>