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 id="304" r:id="rId17"/>
    <p:sldId id="307" r:id="rId18"/>
    <p:sldId id="310" r:id="rId19"/>
    <p:sldId id="313" r:id="rId20"/>
    <p:sldId id="316" r:id="rId21"/>
    <p:sldId id="319" r:id="rId22"/>
    <p:sldId id="322" r:id="rId23"/>
    <p:sldId id="325" r:id="rId24"/>
    <p:sldId id="328" r:id="rId25"/>
    <p:sldId id="331" r:id="rId26"/>
  </p:sldIdLst>
  <p:sldSz cx="9144000" cy="6858000" type="screen4x3"/>
  <p:notesSz cx="6858000" cy="9144000"/>
  <p:custDataLst>
    <p:tags r:id="rId27"/>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tags" Target="tags/tag1.xml" /><Relationship Id="rId28" Type="http://schemas.openxmlformats.org/officeDocument/2006/relationships/presProps" Target="presProps.xml" /><Relationship Id="rId29" Type="http://schemas.openxmlformats.org/officeDocument/2006/relationships/viewProps" Target="viewProps.xml" /><Relationship Id="rId3" Type="http://schemas.openxmlformats.org/officeDocument/2006/relationships/handoutMaster" Target="handoutMasters/handoutMaster1.xml" /><Relationship Id="rId30" Type="http://schemas.openxmlformats.org/officeDocument/2006/relationships/theme" Target="theme/theme1.xml" /><Relationship Id="rId31"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287D54-BF6E-4B8A-8A54-2317BB112715}"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107EA46-EE33-4AAF-9B05-83B83EE80213}"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Diagrammatic views of Calyptogena illustrating the terminology and measurements applied in this study. A. Right valve, internal view. B. Right valve, dorsal view. Abbreviations: aa, anterior adductor scar; ap, anterior pedal retractor scar; esc, escutcheon; F, fibrous ligament layer; H, height of valve; L, length of valve; lu, lunule; N, posterior lamellar ligament layer; pa, posterior adductor scar; pl, pallial line; U, distance from umbo to anterior margin; W, width of valve.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Calyptogena valdiviae (Thiele &amp; Jaeckel, 1931), RV Valdivia, stn 33, lectotype, ZMB 101.598a, L=59.2 mm. A. Exterior of left valve. B. Exterior of right valve. C. Interior of left valve. D. Interior of right valve. E. Left hinge plate. F. Right hinge plate. G. Dorsal view. H. Anterior view.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Vesicomya longaThiele &amp; Jaeckel, 1931 [=Calyptogena valdiviae (Thiele, &amp; Jaeckel, 1931)], RV Valdivia, stn 33, holotype, ZMB 101.601, L=70.6 mm. A. Exterior of right valve. B. Interior of right valve. C. Dorsal view. D. Anterior view. E. Right hinge plate.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A, B, J.Vesicomya longaThiele &amp; Jaeckel, 1931 [=Calyptogena valdiviae (Thiele, &amp; Jaeckel, 1931)], RV Valdivia, stn 63, ZMB 101.602, paratype, L=57.9 mm. A. Exterior of right valve. B. Interior of right valve. J. Dorsal view. C-I, K.Calyptogena valdiviae (Thiele &amp; Jaeckel, 1931), Valdivia, stn 33, ZMB 101.598b. C, D, K. Paralectotype, L=61.9 mm. C. Exterior of right valve. D. Interior of right valve. K. Dorsal view. E, F. Paralectotype, L=50.2 mm. E. Exterior of right valve. F. Interior of right valve. G. Paralectotype, L=45.2 mm, exterior of right valve. H, I. Paralectotype, L=35.9 mm. H. Exterior of right valve. I. Interior of right valve.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13. </a:t>
            </a:r>
            <a:r>
              <a:rPr lang="en-US" altLang="en-US">
                <a:latin typeface="Arial" pitchFamily="34" charset="0"/>
                <a:ea typeface="Arial" pitchFamily="34" charset="0"/>
              </a:rPr>
              <a:t>A, B. Vesicomya longaThiele &amp; Jaeckel, 1931 [=Calyptogena valdiviae (Thiele, Jaeckel, 1931)], RV Valdivia, stn 63, ZMB 101.602, paratype, L=63.3 mm. A. Exterior of left valve. B. Interior of left valve. C–H.Calyptogena valdiviae (Thiele, Jaeckel, 1931). RV Valdivia, stn 33, ZMB 101.598b. C, D. Paralectotype, L=47.5 mm. C. Exterior of left valve. D. Interior of left valve. E, F. Paralectotype, L=49.0 mm. E. Exterior of left valve. F. Interior of left valve. G, H. Paralectotype, L=45 mm. G. Exterior of left valve. H. Interior of left valve.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14. </a:t>
            </a:r>
            <a:r>
              <a:rPr lang="en-US" altLang="en-US">
                <a:latin typeface="Arial" pitchFamily="34" charset="0"/>
                <a:ea typeface="Arial" pitchFamily="34" charset="0"/>
              </a:rPr>
              <a:t>Calyptogena gallardoiSellanes &amp; Krylova, 2005, RV Kay Kay, stn 40, holotype, MNHNCL-200734, L=41.3 mm. A. Exterior of left valve. B. Exterior of right valve. C. Interior of left valve. D. Interior of right valve. E. Left hinge plate. F. Right hinge plate. G. Dorsal view of left valve. H. Anterior view.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15. </a:t>
            </a:r>
            <a:r>
              <a:rPr lang="en-US" altLang="en-US">
                <a:latin typeface="Arial" pitchFamily="34" charset="0"/>
                <a:ea typeface="Arial" pitchFamily="34" charset="0"/>
              </a:rPr>
              <a:t>Calyptogena goffrediae n. sp., RV Sonne, stn 1, holotype, SMF 327534, L=38.1 mm. A. Exterior of left valve. B. Exterior of right valve. C. Interior of left valve. D. Interior of right valve. E. Left hinge plate. F. Right hinge plate. G. Dorsal view. H. Anterior view.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16. </a:t>
            </a:r>
            <a:r>
              <a:rPr lang="en-US" altLang="en-US">
                <a:latin typeface="Arial" pitchFamily="34" charset="0"/>
                <a:ea typeface="Arial" pitchFamily="34" charset="0"/>
              </a:rPr>
              <a:t>Calyptogena goffrediae n. sp., RV Sonne, stn 1. A–D. Paratype, SMF 327535, L – 36.4 mm. A. Exterior of left valve. B. Exterior of right valve. C. Interior of left valve. D. Interior of right valve. E–G. Paratype, SMF 327536, L=24.6 mm. E. Exterior of left valve. F. Exterior of right valve. G. Interior of right valve. H–L. Paratype, L=20.6 mm. H. Exterior of left valve. I. Exterior of right valve. J. Interior of left valve. K. Interior of right valve. L. Anterior view; arrow indicates lunular incision.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17. </a:t>
            </a:r>
            <a:r>
              <a:rPr lang="en-US" altLang="en-US">
                <a:latin typeface="Arial" pitchFamily="34" charset="0"/>
                <a:ea typeface="Arial" pitchFamily="34" charset="0"/>
              </a:rPr>
              <a:t>Calyptogena starobogatovi n. sp. RV Akademik Mstislav Keldysh, stn 1505, holotype, ZMMU Ld-3001, L=33.8 mm. A. Exterior of left valve. B. Exterior of right valve. C. Interior of left valve. D. Interior of right valve. E. Left hinge plate. F. Right hinge plate. G. Dorsal view. H. Anterior view.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18. </a:t>
            </a:r>
            <a:r>
              <a:rPr lang="en-US" altLang="en-US">
                <a:latin typeface="Arial" pitchFamily="34" charset="0"/>
                <a:ea typeface="Arial" pitchFamily="34" charset="0"/>
              </a:rPr>
              <a:t>Calyptogena starobogatovi n. sp., RV Akademik Mstislav Keldysh, stn 1505. A–F. Paratype, SMF 327538, L=41.4 mm. A. Exterior of left valve. B. Exterior of right valve. C. Interior of left valve. D. Interior of right valve. E. Left hinge plate. F. Right hinge plate. G–L. L=36.4 mm. G. Exterior of left valve. H. Exterior of right valve. I. Interior of left valve. J. Interior of right valve. K. Left hinge plate. L. Right hinge plate.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19. </a:t>
            </a:r>
            <a:r>
              <a:rPr lang="en-US" altLang="en-US">
                <a:latin typeface="Arial" pitchFamily="34" charset="0"/>
                <a:ea typeface="Arial" pitchFamily="34" charset="0"/>
              </a:rPr>
              <a:t>Calyptogena makranensis n. sp., RV Sonne, stn 322, holotype, SMF 327540, L=62.8 mm. A. Exterior of left valve. B. Exterior of right valve. C. Interior of left valve. D. Interior of right valve. E. Left hinge plate. F. Right hinge plate. G. Dorsal view. H. Anterior view.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Hinge margins in Calyptogena. A. Left valve. B. Right valve. Abbreviations: 1, ventral cardinal tooth; 2a, anterior ramus of subumbonal cardinal tooth; 2b, posterior ramus of subumbonal cardinal tooth; 3a, anterior ramus of subumbonal cardinal; 3b, posterior ramus of subumbonal cardinal; 3ba, anterior edge of 3b; 3 bp, posterior edge of 3b; ts, top surface of 3b; 4b, posterodorsal cardinal tooth; pnr, posterior nymphal ridge; all, anterior lamellar ligament layer; F, fibrous ligament layer; N, posterior lamellar ligament layer; ny, nymph.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20. </a:t>
            </a:r>
            <a:r>
              <a:rPr lang="en-US" altLang="en-US">
                <a:latin typeface="Arial" pitchFamily="34" charset="0"/>
                <a:ea typeface="Arial" pitchFamily="34" charset="0"/>
              </a:rPr>
              <a:t>Calyptogena makranensis n. sp., RV Sonne, stn 322. A–D. Paratype, SMF 327541, L=66.5 mm. A. Exterior of left valve. B. Exterior of right valve. C. Interior of left valve. D. Interior of right valve. E–G. Paratype, SMF 327542, L=33.7 mm. E. Exterior of left valve. F. Interior of left valve. G. Interior of right valve.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21. </a:t>
            </a:r>
            <a:r>
              <a:rPr lang="en-US" altLang="en-US">
                <a:latin typeface="Arial" pitchFamily="34" charset="0"/>
                <a:ea typeface="Arial" pitchFamily="34" charset="0"/>
              </a:rPr>
              <a:t>Calyptogena costaricana n. sp., RV Meteor, stn 123, holotype, SMF 327544, L=50.8 mm. A. Exterior of left valve. B. Exterior of right valve. C. Interior of left valve. D. Interior of right valve. E. Left hinge plate. F. Right hinge plate. G. Dorsal view. H. Anterior view.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22. </a:t>
            </a:r>
            <a:r>
              <a:rPr lang="en-US" altLang="en-US">
                <a:latin typeface="Arial" pitchFamily="34" charset="0"/>
                <a:ea typeface="Arial" pitchFamily="34" charset="0"/>
              </a:rPr>
              <a:t>Calyptogena costaricana n. sp., RV Meteor, stn 134. A–F. Paratype, ZMMU Ld-3004, L=52.0 mm. A. Exterior of left valve. B. Exterior of right valve. C. Interior of left valve. D. Interior of right valve. E. Left hinge plate. F. Right hinge plate. G–L. Paratype, ZMMU Ld-3004, L=38.4 mm. G. Exterior of left valve. H. Exterior of right valve. I. Interior of left valve. J. Interior of right valve. K. Left hinge plate. L. Right hinge plate.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22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23. </a:t>
            </a:r>
            <a:r>
              <a:rPr lang="en-US" altLang="en-US">
                <a:latin typeface="Arial" pitchFamily="34" charset="0"/>
                <a:ea typeface="Arial" pitchFamily="34" charset="0"/>
              </a:rPr>
              <a:t>Distribution of Calyptogena species based on the material examined in this study.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23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Calyptogena pacificaDall, 1891. A–H. RV Atlantis, Alvin dive 2646, L=38.00 mm. A. Exterior of left valve. B. Exterior of right valve. C. Interior of left valve. D. Interior of right valve. E. Left hinge plate. F. Right hinge plate. G. Dorsal view. H. Anterior view. I, J. RV Akademik Mstislav Keldysh, stn 2320, L=44.2 mm. I. Interior of left valve. J. Exterior of right valve.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Calyptogena pacificaDall, 1891. A–D. Monterey Bay, L=53 mm. A. Exterior of left valve. B. Exterior of right valve. C. Interior of left valve. D. Interior of right valve. E–G.Sonne, stn 115, L=8.5 mm. E. Interior of left valve. F. Exterior of left valve. G. Interior of right valve. H–MSonne, stn 121, L=38.3 mm. H. Exterior of left valve. I. Anterior view. J. Exterior of right valve. K. Interior of left valve. L. Dorsal view. M. Interior of right valve.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Calyptogena pacificaDall, 1891, RV Sonne, st. 187, L=25.2 mm. A. Soft parts as seen from left; L=26.5 mm: B. Soft parts as seen from left, left gill removed. Abbreviations: aa, anterior adductor muscle; al, ascending lamella of demibranch; alp, anterior labial palps; apr, anterior pedal retractor muscle; au, auricle; ddg, ductus of digestive gland; dg, digestive gland; dl, descending lamella of demibranch; es, exhalant siphon; f, foot; hg, hindgut; is, inhalant siphon; mm, mantle; mg, midgut; mo, mouth; o, ovarium; oe, oesophagus; pa, posterior adductor muscle; plp, posterior labial palps; ppr, posterior pedal retractor muscle; st, stomach; t, tentacles; v, ventricle.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Calyptogena pacificaDall, 1891. Anatomical details. A. Ventral view of the labial palps. B. Heart and kidney. C. Interior view of posterior part of mantle cavity. D. Posterior part of the body. E. Medial part of ctenidium. F. Transverse section through mantle margin. Abbreviations: aa, anterior adductor muscle; al, ascending lamella of demibranch; alp, anterior labial palps; apn, anterior pallial nerve; au, auricle; dl, descending lamella of demibranch; dpk, distal portions of kidney; eka, external kidney aperture; es, exhalant siphon; esm, external sub-fold of middle mantle fold; f, foot; fg, food groove; ga, genital apertures; hg, hindgut; ifj, interfilamental junctions; ils, interlamellar septum; imf, inner mantle fold; is, inhalant siphon; ism, internal sub-fold of middle mantle fold; iss, intersiphonal septum; iv, inner vulva of inhalant siphon; lgm, line of fusion of dorsal margin of ascending demibranchs; lmis, lateral margin of inhalant siphon; mf, muscle fibres; mm, mantle; mme, mantle muscularized envelope; mo, mouth; ois, inner opening of inhalant siphon; omf, outer mantle fold; pa, posterior adductor muscle; pc, pericardial cavity; per, periostracum; plp, posterior labial palps; ppk, proximal portion of kidney; ppr, posterior pedal retractor muscle; r-p a, reno-pericardial aperture; ses, sleeve of exhalant siphon; sr, siphonal retractor; tal – trace of attachment of dorsal margin of ascending lamellar; v, ventricle; ve, blood vessel; vt, vascularized thickening.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Calyptogena faustaOkutani, Fujikura &amp; Hashimoto, 1993, Shinkai 2000, Dive 596, holotype, USMT-Mo 69872, L=61.0 mm. A. Exterior of left valve. B. Exterior of right valve. C. Interior of left valve. D. Interior of right valve. E. Left hinge plate. F. Right hinge plate. G. Dorsal view. H. Anterior view.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Calyptogena rectimargoScarlato, 1981, RV Gagara, stn 231, holotype, ZIN RAN 9970, L=48.2 mm. A. Exterior of left valve. B. Exterior of right valve. C. Interior of left valve. D. Interior of right valve. E. Left hinge plate. F. Right hinge plate. G. Dorsal view. H. Anterior view.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Calyptogena rectimargoScarlato, 1981. A–H. RV Marshal Gelovani, stn 25-1, L=68.4 mm. A. Exterior of left valve. B. Exterior of right valve. C. Interior of left valve. D. Interior of right valve. E. Left hinge plate. F. Right hinge plate. G. Dorsal view. H. Anterior view. I–K. St 28-1, L=57.5 mm. I. Interior of left valve. J. Interior of right valve. K. Dorsal view.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2006. Published by Oxford University Press on behalf of The Malacological Society of London, all rights reserved</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1A9768C-16A1-48DE-8C97-89172B735263}"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11.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12.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1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1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17.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7.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18.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19.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9.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20.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0.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21.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1.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22.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2.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23.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3.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24.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5.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6.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8.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9.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mollus/eyl022" TargetMode="External" /><Relationship Id="rId4" Type="http://schemas.openxmlformats.org/officeDocument/2006/relationships/image" Target="../media/image1.png" /><Relationship Id="rId5" Type="http://schemas.openxmlformats.org/officeDocument/2006/relationships/image" Target="../media/image10.pn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Diagrammatic views of Calyptogena illustrating the terminology and measurements applied in this study.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55900" y="1371600"/>
            <a:ext cx="3625364" cy="44577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Calyptogena valdiviae (Thiele &amp; Jaeckel, 1931), RV Valdivia, stn 33, lectotype, ZMB 101.598a, L=59.2 mm.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908300" y="1371600"/>
            <a:ext cx="3322864"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Vesicomya longaThiele &amp; Jaeckel, 1931 [=Calyptogena valdiviae (Thiele, &amp; Jaeckel, 1931)], RV Valdivia, stn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087876"/>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A, B, J.Vesicomya longaThiele &amp; Jaeckel, 1931 [=Calyptogena valdiviae (Thiele, &amp; Jaeckel, 1931)], RV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82900" y="1371600"/>
            <a:ext cx="3387397" cy="445770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13. </a:t>
            </a:r>
            <a:r>
              <a:rPr lang="en-US" altLang="en-US" b="0"/>
              <a:t>A, B. Vesicomya longaThiele &amp; Jaeckel, 1931 [=Calyptogena valdiviae (Thiele, Jaeckel, 1931)], RV Valdivia,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63800" y="1371600"/>
            <a:ext cx="4219826" cy="4457700"/>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14. </a:t>
            </a:r>
            <a:r>
              <a:rPr lang="en-US" altLang="en-US" b="0"/>
              <a:t>Calyptogena gallardoiSellanes &amp; Krylova, 2005, RV Kay Kay, stn 40, holotype, MNHNCL-200734, L=41.3 mm.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52700" y="1371600"/>
            <a:ext cx="4037772" cy="4457700"/>
          </a:xfrm>
          <a:prstGeom prst="rect">
            <a:avLst/>
          </a:prstGeom>
        </p:spPr>
      </p:pic>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15. </a:t>
            </a:r>
            <a:r>
              <a:rPr lang="en-US" altLang="en-US" b="0"/>
              <a:t>Calyptogena goffrediae n. sp., RV Sonne, stn 1, holotype, SMF 327534, L=38.1 mm. A. Exterior of left valve.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28900" y="1371600"/>
            <a:ext cx="3897673" cy="4457700"/>
          </a:xfrm>
          <a:prstGeom prst="rect">
            <a:avLst/>
          </a:prstGeom>
        </p:spPr>
      </p:pic>
    </p:spTree>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16. </a:t>
            </a:r>
            <a:r>
              <a:rPr lang="en-US" altLang="en-US" b="0"/>
              <a:t>Calyptogena goffrediae n. sp., RV Sonne, stn 1. A–D. Paratype, SMF 327535, L – 36.4 mm. A. Exterior of left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933700" y="1371600"/>
            <a:ext cx="3288792" cy="4457700"/>
          </a:xfrm>
          <a:prstGeom prst="rect">
            <a:avLst/>
          </a:prstGeom>
        </p:spPr>
      </p:pic>
    </p:spTree>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17. </a:t>
            </a:r>
            <a:r>
              <a:rPr lang="en-US" altLang="en-US" b="0"/>
              <a:t>Calyptogena starobogatovi n. sp. RV Akademik Mstislav Keldysh, stn 1505, holotype, ZMMU Ld-3001, L=33.8 mm.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67000" y="1371600"/>
            <a:ext cx="3806960" cy="4457700"/>
          </a:xfrm>
          <a:prstGeom prst="rect">
            <a:avLst/>
          </a:prstGeom>
        </p:spPr>
      </p:pic>
    </p:spTree>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18. </a:t>
            </a:r>
            <a:r>
              <a:rPr lang="en-US" altLang="en-US" b="0"/>
              <a:t>Calyptogena starobogatovi n. sp., RV Akademik Mstislav Keldysh, stn 1505. A–F. Paratype, SMF 327538,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62300" y="1371600"/>
            <a:ext cx="2815780" cy="4457700"/>
          </a:xfrm>
          <a:prstGeom prst="rect">
            <a:avLst/>
          </a:prstGeom>
        </p:spPr>
      </p:pic>
    </p:spTree>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19. </a:t>
            </a:r>
            <a:r>
              <a:rPr lang="en-US" altLang="en-US" b="0"/>
              <a:t>Calyptogena makranensis n. sp., RV Sonne, stn 322, holotype, SMF 327540, L=62.8 mm. A. Exterior of left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94000" y="1371600"/>
            <a:ext cx="3563683"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Hinge margins in Calyptogena. A. Left valve. B. Right valve. Abbreviations: 1, ventral cardinal tooth; 2a,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197100" y="1371600"/>
            <a:ext cx="4739083" cy="4457700"/>
          </a:xfrm>
          <a:prstGeom prst="rect">
            <a:avLst/>
          </a:prstGeom>
        </p:spPr>
      </p:pic>
    </p:spTree>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20. </a:t>
            </a:r>
            <a:r>
              <a:rPr lang="en-US" altLang="en-US" b="0"/>
              <a:t>Calyptogena makranensis n. sp., RV Sonne, stn 322. A–D. Paratype, SMF 327541, L=66.5 mm. A. Exterior of left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362200" y="1371600"/>
            <a:ext cx="4432300" cy="4457700"/>
          </a:xfrm>
          <a:prstGeom prst="rect">
            <a:avLst/>
          </a:prstGeom>
        </p:spPr>
      </p:pic>
    </p:spTree>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21. </a:t>
            </a:r>
            <a:r>
              <a:rPr lang="en-US" altLang="en-US" b="0"/>
              <a:t>Calyptogena costaricana n. sp., RV Meteor, stn 123, holotype, SMF 327544, L=50.8 mm. A. Exterior of left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98700" y="1371600"/>
            <a:ext cx="4554082" cy="4457700"/>
          </a:xfrm>
          <a:prstGeom prst="rect">
            <a:avLst/>
          </a:prstGeom>
        </p:spPr>
      </p:pic>
    </p:spTree>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22. </a:t>
            </a:r>
            <a:r>
              <a:rPr lang="en-US" altLang="en-US" b="0"/>
              <a:t>Calyptogena costaricana n. sp., RV Meteor, stn 134. A–F. Paratype, ZMMU Ld-3004, L=52.0 mm. A. Exterior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921000" y="1371600"/>
            <a:ext cx="3313557" cy="4457700"/>
          </a:xfrm>
          <a:prstGeom prst="rect">
            <a:avLst/>
          </a:prstGeom>
        </p:spPr>
      </p:pic>
    </p:spTree>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23. </a:t>
            </a:r>
            <a:r>
              <a:rPr lang="en-US" altLang="en-US" b="0"/>
              <a:t>Distribution of Calyptogena species based on the material examined in this study.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599" cy="2586394"/>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Calyptogena pacificaDall, 1891. A–H. RV Atlantis, Alvin dive 2646, L=38.00 mm. A. Exterior of left valve. B.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73400" y="1371600"/>
            <a:ext cx="3001518"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Calyptogena pacificaDall, 1891. A–D. Monterey Bay, L=53 mm. A. Exterior of left valve. B. Exterior of right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24200" y="1371600"/>
            <a:ext cx="2895028"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Calyptogena pacificaDall, 1891, RV Sonne, st. 187, L=25.2 mm. A. Soft parts as seen from left; L=26.5 mm: B.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68600" y="1371600"/>
            <a:ext cx="3598354" cy="44577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Calyptogena pacificaDall, 1891. Anatomical details. A. Ventral view of the labial palps. B. Heart and kidney.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98800" y="1371600"/>
            <a:ext cx="2946261"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Calyptogena faustaOkutani, Fujikura &amp; Hashimoto, 1993, Shinkai 2000, Dive 596, holotype, USMT-Mo 69872,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311400" y="1371600"/>
            <a:ext cx="4519070"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Calyptogena rectimargoScarlato, 1981, RV Gagara, stn 231, holotype, ZIN RAN 9970, L=48.2 mm. A. Exterior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28900" y="1371600"/>
            <a:ext cx="3874353"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J Molluscan Stud</a:t>
            </a:r>
            <a:r>
              <a:rPr lang="en-US" altLang="en-US" sz="1000">
                <a:solidFill>
                  <a:srgbClr val="333333"/>
                </a:solidFill>
              </a:rPr>
              <a:t>, Volume 72, Issue 4, November 2006, Pages 359–395, </a:t>
            </a:r>
            <a:r>
              <a:rPr lang="en-US" altLang="en-US" sz="1000">
                <a:solidFill>
                  <a:srgbClr val="333333"/>
                </a:solidFill>
                <a:hlinkClick r:id="rId3"/>
              </a:rPr>
              <a:t>https://doi.org/10.1093/mollus/eyl022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Calyptogena rectimargoScarlato, 1981. A–H. RV Marshal Gelovani, stn 25-1, L=68.4 mm. A. Exterior of left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11500" y="1371600"/>
            <a:ext cx="2919793"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69</Paragraphs>
  <Slides>23</Slides>
  <Notes>23</Notes>
  <TotalTime>3343</TotalTime>
  <HiddenSlides>0</HiddenSlides>
  <MMClips>0</MMClips>
  <ScaleCrop>0</ScaleCrop>
  <HeadingPairs>
    <vt:vector baseType="variant" size="4">
      <vt:variant>
        <vt:lpstr>Theme</vt:lpstr>
      </vt:variant>
      <vt:variant>
        <vt:i4>1</vt:i4>
      </vt:variant>
      <vt:variant>
        <vt:lpstr>Slide Titles</vt:lpstr>
      </vt:variant>
      <vt:variant>
        <vt:i4>23</vt:i4>
      </vt:variant>
    </vt:vector>
  </HeadingPairs>
  <TitlesOfParts>
    <vt:vector baseType="lpstr" size="24">
      <vt:lpstr>13_Office Theme</vt:lpstr>
      <vt:lpstr>Figure 1. Diagrammatic views of Calyptogena illustrating the terminology and measurements applied in this study. A. ...</vt:lpstr>
      <vt:lpstr>Figure 2. Hinge margins in Calyptogena. A. Left valve. B. Right valve. Abbreviations: 1, ventral cardinal tooth; 2a, ...</vt:lpstr>
      <vt:lpstr>Figure 3. Calyptogena pacificaDall, 1891. A–H. RV Atlantis, Alvin dive 2646, L=38.00 mm. A. Exterior of left valve. B. ...</vt:lpstr>
      <vt:lpstr>Figure 4. Calyptogena pacificaDall, 1891. A–D. Monterey Bay, L=53 mm. A. Exterior of left valve. B. Exterior of right ...</vt:lpstr>
      <vt:lpstr>Figure 5. Calyptogena pacificaDall, 1891, RV Sonne, st. 187, L=25.2 mm. A. Soft parts as seen from left; L=26.5 mm: B. ...</vt:lpstr>
      <vt:lpstr>Figure 6. Calyptogena pacificaDall, 1891. Anatomical details. A. Ventral view of the labial palps. B. Heart and kidney. ...</vt:lpstr>
      <vt:lpstr>Figure 7. Calyptogena faustaOkutani, Fujikura &amp; Hashimoto, 1993, Shinkai 2000, Dive 596, holotype, USMT-Mo 69872, ...</vt:lpstr>
      <vt:lpstr>Figure 8. Calyptogena rectimargoScarlato, 1981, RV Gagara, stn 231, holotype, ZIN RAN 9970, L=48.2 mm. A. Exterior of ...</vt:lpstr>
      <vt:lpstr>Figure 9. Calyptogena rectimargoScarlato, 1981. A–H. RV Marshal Gelovani, stn 25-1, L=68.4 mm. A. Exterior of left ...</vt:lpstr>
      <vt:lpstr>Figure 10. Calyptogena valdiviae (Thiele &amp; Jaeckel, 1931), RV Valdivia, stn 33, lectotype, ZMB 101.598a, L=59.2 mm. A. ...</vt:lpstr>
      <vt:lpstr>Figure 11. Vesicomya longaThiele &amp; Jaeckel, 1931 [=Calyptogena valdiviae (Thiele, &amp; Jaeckel, 1931)], RV Valdivia, stn ...</vt:lpstr>
      <vt:lpstr>Figure 12. A, B, J.Vesicomya longaThiele &amp; Jaeckel, 1931 [=Calyptogena valdiviae (Thiele, &amp; Jaeckel, 1931)], RV ...</vt:lpstr>
      <vt:lpstr>Figure 13. A, B. Vesicomya longaThiele &amp; Jaeckel, 1931 [=Calyptogena valdiviae (Thiele, Jaeckel, 1931)], RV Valdivia, ...</vt:lpstr>
      <vt:lpstr>Figure 14. Calyptogena gallardoiSellanes &amp; Krylova, 2005, RV Kay Kay, stn 40, holotype, MNHNCL-200734, L=41.3 mm. A. ...</vt:lpstr>
      <vt:lpstr>Figure 15. Calyptogena goffrediae n. sp., RV Sonne, stn 1, holotype, SMF 327534, L=38.1 mm. A. Exterior of left valve. ...</vt:lpstr>
      <vt:lpstr>Figure 16. Calyptogena goffrediae n. sp., RV Sonne, stn 1. A–D. Paratype, SMF 327535, L – 36.4 mm. A. Exterior of left ...</vt:lpstr>
      <vt:lpstr>Figure 17. Calyptogena starobogatovi n. sp. RV Akademik Mstislav Keldysh, stn 1505, holotype, ZMMU Ld-3001, L=33.8 mm. ...</vt:lpstr>
      <vt:lpstr>Figure 18. Calyptogena starobogatovi n. sp., RV Akademik Mstislav Keldysh, stn 1505. A–F. Paratype, SMF 327538, ...</vt:lpstr>
      <vt:lpstr>Figure 19. Calyptogena makranensis n. sp., RV Sonne, stn 322, holotype, SMF 327540, L=62.8 mm. A. Exterior of left ...</vt:lpstr>
      <vt:lpstr>Figure 20. Calyptogena makranensis n. sp., RV Sonne, stn 322. A–D. Paratype, SMF 327541, L=66.5 mm. A. Exterior of left ...</vt:lpstr>
      <vt:lpstr>Figure 21. Calyptogena costaricana n. sp., RV Meteor, stn 123, holotype, SMF 327544, L=50.8 mm. A. Exterior of left ...</vt:lpstr>
      <vt:lpstr>Figure 22. Calyptogena costaricana n. sp., RV Meteor, stn 134. A–F. Paratype, ZMMU Ld-3004, L=52.0 mm. A. Exterior of ...</vt:lpstr>
      <vt:lpstr>Figure 23. Distribution of Calyptogena species based on the material examined in this study.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2024-04-26T08:08:29Z</dcterms:modified>
</cp:coreProperties>
</file>