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459E9B-033D-448F-A28A-342BABA5E1B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024D0D-206F-45A1-8DE6-5B54FE8D7D7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Neighbor-Joining trees based on (a) average FST values among the 6 populations typed on the Affymetrix 10K WGSA chip and locus-specific FST values at (b) ASIP A8818G, (c) OCA2 A355G, (d) TYR A192C, (e) MATP C374G, and (f) SLC24A5 A111G. Populations are abbreviated as follows: WA, West African; SA, South Asian; NA, Native American; EU, European; EA, East Asian; IM, Island Melanesian.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2D1359-B5F4-45C5-895D-FFEDA630532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Distribution of M index values for each of the 3 genotype classes at MATP C374G in a sample of 202 African-American individuals. The ancestral allele, C, has an effect size per allele of +5 melanin units (95% CI: +2.5 to +8), and its effects are consistent with an additive mode of inheritance.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2D1359-B5F4-45C5-895D-FFEDA630532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Distribution of allele frequencies in the CEPH-Diversity Panel for the 5 SNP showing elevated pairwise FST values for at least one population pair in our original population screen: (A) ASIP A8818G, (B) OCA2 A355G, (C) TYR A192C, (D) MATP C374G, and (E) SLC24A5 A111G. On all maps, gray shading corresponds to the frequency of the allele associated with lighter pigmentation. The numbered populations correspond to the following: 1) Biaka pygmies, 2) Mbuti pygmies, 3) Mandenka, 4) Yoruba, 5) Bantu N.E., 6) San, 7) Bantu S.E., 8) Bantu S.W., 9) Mozabite, 10) Bedouin, 11) Druze, 12) Palestinian, 13) Brahui, 14) Balochi, 15) Hazara, 16) Makrani, 17) Sindhi, 18) Pathan, 19) Kalesh, 20) Burusho, 21) Han, 22) Tujia, 23) Yizu, 24) Miaozu, 25) Orogen, 26) Daur, 27) Mongola, 28) Hezhen, 29) Xibo, 30) Uygur, 31) Dai, 32) Lahu, 33) She, 34) Naxi, 35) Tu, 36) Yakut, 37) Japanese, 38) Cambodian, 39) Papuan, 40) NAN Melanesian, 41) French, 42) French Basque, 43) Sardinian, 44) Northern Italian, 45) Tuscan, 46) Orcadian, 47) Adygei, 48) Russian, 49) Pima, 50) Maya, 51) Columbian, 52) Karitiana, 53) Surui.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2D1359-B5F4-45C5-895D-FFEDA630532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Distribution of allele frequencies in the CEPH-Diversity Panel for the 5 SNP showing elevated pairwise FST values for at least one population pair in our original population screen: (A) ASIP A8818G, (B) OCA2 A355G, (C) TYR A192C, (D) MATP C374G, and (E) SLC24A5 A111G. On all maps, gray shading corresponds to the frequency of the allele associated with lighter pigmentation. The numbered populations correspond to the following: 1) Biaka pygmies, 2) Mbuti pygmies, 3) Mandenka, 4) Yoruba, 5) Bantu N.E., 6) San, 7) Bantu S.E., 8) Bantu S.W., 9) Mozabite, 10) Bedouin, 11) Druze, 12) Palestinian, 13) Brahui, 14) Balochi, 15) Hazara, 16) Makrani, 17) Sindhi, 18) Pathan, 19) Kalesh, 20) Burusho, 21) Han, 22) Tujia, 23) Yizu, 24) Miaozu, 25) Orogen, 26) Daur, 27) Mongola, 28) Hezhen, 29) Xibo, 30) Uygur, 31) Dai, 32) Lahu, 33) She, 34) Naxi, 35) Tu, 36) Yakut, 37) Japanese, 38) Cambodian, 39) Papuan, 40) NAN Melanesian, 41) French, 42) French Basque, 43) Sardinian, 44) Northern Italian, 45) Tuscan, 46) Orcadian, 47) Adygei, 48) Russian, 49) Pima, 50) Maya, 51) Columbian, 52) Karitiana, 53) Surui.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2D1359-B5F4-45C5-895D-FFEDA630532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Distribution of allele frequencies in the CEPH-Diversity Panel for the 5 SNP showing elevated pairwise FST values for at least one population pair in our original population screen: (A) ASIP A8818G, (B) OCA2 A355G, (C) TYR A192C, (D) MATP C374G, and (E) SLC24A5 A111G. On all maps, gray shading corresponds to the frequency of the allele associated with lighter pigmentation. The numbered populations correspond to the following: 1) Biaka pygmies, 2) Mbuti pygmies, 3) Mandenka, 4) Yoruba, 5) Bantu N.E., 6) San, 7) Bantu S.E., 8) Bantu S.W., 9) Mozabite, 10) Bedouin, 11) Druze, 12) Palestinian, 13) Brahui, 14) Balochi, 15) Hazara, 16) Makrani, 17) Sindhi, 18) Pathan, 19) Kalesh, 20) Burusho, 21) Han, 22) Tujia, 23) Yizu, 24) Miaozu, 25) Orogen, 26) Daur, 27) Mongola, 28) Hezhen, 29) Xibo, 30) Uygur, 31) Dai, 32) Lahu, 33) She, 34) Naxi, 35) Tu, 36) Yakut, 37) Japanese, 38) Cambodian, 39) Papuan, 40) NAN Melanesian, 41) French, 42) French Basque, 43) Sardinian, 44) Northern Italian, 45) Tuscan, 46) Orcadian, 47) Adygei, 48) Russian, 49) Pima, 50) Maya, 51) Columbian, 52) Karitiana, 53) Surui.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2D1359-B5F4-45C5-895D-FFEDA630532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Distribution of allele frequencies in the CEPH-Diversity Panel for the 5 SNP showing elevated pairwise FST values for at least one population pair in our original population screen: (A) ASIP A8818G, (B) OCA2 A355G, (C) TYR A192C, (D) MATP C374G, and (E) SLC24A5 A111G. On all maps, gray shading corresponds to the frequency of the allele associated with lighter pigmentation. The numbered populations correspond to the following: 1) Biaka pygmies, 2) Mbuti pygmies, 3) Mandenka, 4) Yoruba, 5) Bantu N.E., 6) San, 7) Bantu S.E., 8) Bantu S.W., 9) Mozabite, 10) Bedouin, 11) Druze, 12) Palestinian, 13) Brahui, 14) Balochi, 15) Hazara, 16) Makrani, 17) Sindhi, 18) Pathan, 19) Kalesh, 20) Burusho, 21) Han, 22) Tujia, 23) Yizu, 24) Miaozu, 25) Orogen, 26) Daur, 27) Mongola, 28) Hezhen, 29) Xibo, 30) Uygur, 31) Dai, 32) Lahu, 33) She, 34) Naxi, 35) Tu, 36) Yakut, 37) Japanese, 38) Cambodian, 39) Papuan, 40) NAN Melanesian, 41) French, 42) French Basque, 43) Sardinian, 44) Northern Italian, 45) Tuscan, 46) Orcadian, 47) Adygei, 48) Russian, 49) Pima, 50) Maya, 51) Columbian, 52) Karitiana, 53) Surui.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2D1359-B5F4-45C5-895D-FFEDA630532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Distribution of allele frequencies in the CEPH-Diversity Panel for the 5 SNP showing elevated pairwise FST values for at least one population pair in our original population screen: (A) ASIP A8818G, (B) OCA2 A355G, (C) TYR A192C, (D) MATP C374G, and (E) SLC24A5 A111G. On all maps, gray shading corresponds to the frequency of the allele associated with lighter pigmentation. The numbered populations correspond to the following: 1) Biaka pygmies, 2) Mbuti pygmies, 3) Mandenka, 4) Yoruba, 5) Bantu N.E., 6) San, 7) Bantu S.E., 8) Bantu S.W., 9) Mozabite, 10) Bedouin, 11) Druze, 12) Palestinian, 13) Brahui, 14) Balochi, 15) Hazara, 16) Makrani, 17) Sindhi, 18) Pathan, 19) Kalesh, 20) Burusho, 21) Han, 22) Tujia, 23) Yizu, 24) Miaozu, 25) Orogen, 26) Daur, 27) Mongola, 28) Hezhen, 29) Xibo, 30) Uygur, 31) Dai, 32) Lahu, 33) She, 34) Naxi, 35) Tu, 36) Yakut, 37) Japanese, 38) Cambodian, 39) Papuan, 40) NAN Melanesian, 41) French, 42) French Basque, 43) Sardinian, 44) Northern Italian, 45) Tuscan, 46) Orcadian, 47) Adygei, 48) Russian, 49) Pima, 50) Maya, 51) Columbian, 52) Karitiana, 53) Surui.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2D1359-B5F4-45C5-895D-FFEDA630532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olbev/msl2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olbev/msl2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olbev/msl20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olbev/msl20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olbev/msl20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molbev/msl20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molbev/msl203"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3, March 2007, Pages 710–722, </a:t>
            </a:r>
            <a:r>
              <a:rPr lang="en-US" altLang="en-US" sz="1000">
                <a:solidFill>
                  <a:srgbClr val="333333"/>
                </a:solidFill>
                <a:hlinkClick r:id="rId3"/>
              </a:rPr>
              <a:t>https://doi.org/10.1093/molbev/msl203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Neighbor-Joining trees based on (a) average F</a:t>
            </a:r>
            <a:r>
              <a:rPr lang="en-US" altLang="en-US" b="0" baseline="-25000"/>
              <a:t>ST</a:t>
            </a:r>
            <a:r>
              <a:rPr lang="en-US" altLang="en-US" b="0"/>
              <a:t> values among the 6 populations typed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4050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3, March 2007, Pages 710–722, </a:t>
            </a:r>
            <a:r>
              <a:rPr lang="en-US" altLang="en-US" sz="1000">
                <a:solidFill>
                  <a:srgbClr val="333333"/>
                </a:solidFill>
                <a:hlinkClick r:id="rId3"/>
              </a:rPr>
              <a:t>https://doi.org/10.1093/molbev/msl203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Distribution of M index values for each of the 3 genotype classes at MATP C374G in a sample of 202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2188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3, March 2007, Pages 710–722, </a:t>
            </a:r>
            <a:r>
              <a:rPr lang="en-US" altLang="en-US" sz="1000">
                <a:solidFill>
                  <a:srgbClr val="333333"/>
                </a:solidFill>
                <a:hlinkClick r:id="rId3"/>
              </a:rPr>
              <a:t>https://doi.org/10.1093/molbev/msl203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Distribution of allele frequencies in the CEPH-Diversity Panel for the 5 SNP showing elevated pairwise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245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3, March 2007, Pages 710–722, </a:t>
            </a:r>
            <a:r>
              <a:rPr lang="en-US" altLang="en-US" sz="1000">
                <a:solidFill>
                  <a:srgbClr val="333333"/>
                </a:solidFill>
                <a:hlinkClick r:id="rId3"/>
              </a:rPr>
              <a:t>https://doi.org/10.1093/molbev/msl203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Distribution of allele frequencies in the CEPH-Diversity Panel for the 5 SNP showing elevated pairwise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9915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3, March 2007, Pages 710–722, </a:t>
            </a:r>
            <a:r>
              <a:rPr lang="en-US" altLang="en-US" sz="1000">
                <a:solidFill>
                  <a:srgbClr val="333333"/>
                </a:solidFill>
                <a:hlinkClick r:id="rId3"/>
              </a:rPr>
              <a:t>https://doi.org/10.1093/molbev/msl203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Distribution of allele frequencies in the CEPH-Diversity Panel for the 5 SNP showing elevated pairwise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9255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3, March 2007, Pages 710–722, </a:t>
            </a:r>
            <a:r>
              <a:rPr lang="en-US" altLang="en-US" sz="1000">
                <a:solidFill>
                  <a:srgbClr val="333333"/>
                </a:solidFill>
                <a:hlinkClick r:id="rId3"/>
              </a:rPr>
              <a:t>https://doi.org/10.1093/molbev/msl203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Distribution of allele frequencies in the CEPH-Diversity Panel for the 5 SNP showing elevated pairwise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9915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3, March 2007, Pages 710–722, </a:t>
            </a:r>
            <a:r>
              <a:rPr lang="en-US" altLang="en-US" sz="1000">
                <a:solidFill>
                  <a:srgbClr val="333333"/>
                </a:solidFill>
                <a:hlinkClick r:id="rId3"/>
              </a:rPr>
              <a:t>https://doi.org/10.1093/molbev/msl203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Distribution of allele frequencies in the CEPH-Diversity Panel for the 5 SNP showing elevated pairwise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576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Neighbor-Joining trees based on (a) average FST values among the 6 populations typed on the ...</vt:lpstr>
      <vt:lpstr>FIG. 2.— Distribution of M index values for each of the 3 genotype classes at MATP C374G in a sample of 202 ...</vt:lpstr>
      <vt:lpstr>FIG. 3.— Distribution of allele frequencies in the CEPH-Diversity Panel for the 5 SNP showing elevated pairwise ...</vt:lpstr>
      <vt:lpstr>FIG. 3.— Distribution of allele frequencies in the CEPH-Diversity Panel for the 5 SNP showing elevated pairwise ...</vt:lpstr>
      <vt:lpstr>FIG. 3.— Distribution of allele frequencies in the CEPH-Diversity Panel for the 5 SNP showing elevated pairwise ...</vt:lpstr>
      <vt:lpstr>FIG. 3.— Distribution of allele frequencies in the CEPH-Diversity Panel for the 5 SNP showing elevated pairwise ...</vt:lpstr>
      <vt:lpstr>FIG. 3.— Distribution of allele frequencies in the CEPH-Diversity Panel for the 5 SNP showing elevated pairwise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2024-09-19T08:18:47Z</dcterms:modified>
</cp:coreProperties>
</file>