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629B29-81EA-44DC-B62C-84C99B12BBC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8AB992-DCF5-4859-B536-D1130562680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Study design. Time points for MRI scanning are shown as filled circles. Dual scans (e.g. T1 and T2) were separated by an interval of 2 weeks.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DB4CC2-AA10-4D0A-84EE-24E3FB6E54D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Consort flow diagram demonstrating patient flow through the pretreatment phase (A–E) and amiloride treatment phase.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DB4CC2-AA10-4D0A-84EE-24E3FB6E54D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Demonstrates the three regions of interest selected for the combined diffusion tensor imaging outcomes (colours are arbitrary): (A) corpus callosum (CC), (B) corticospinal tract (CST) and (C) thalamus.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DB4CC2-AA10-4D0A-84EE-24E3FB6E54D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ASIC1 expression in chronic multiple sclerosis (MS) lesions (A–D). Longitudinal spinal cord section showing ASIC1 expression in the majority of oligodendrocytes both in control and chronic multiple sclerosis lesion. Scale bar = 20 µm. (E–H) Axons with intermediate neurofilaments (NF68) demonstrate ASIC1 expression in chronic multiple sclerosis lesions (G and H) but not in control (E and F). Similarly, ASIC1 expression is associated with the axonal injury marker amyloid precursor protein (β-APP) in chronic multiple sclerosis lesions (K and L) but not in control (I and J). Scale bar = 40 µm. White arrows indicate example of ASIC1 immunopositive oligodendrocyte and axons.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DB4CC2-AA10-4D0A-84EE-24E3FB6E54DE}"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Pretreatment and post-treatment atrophy rates for individual patients. (B) Rate of change on treatment minus rate for pretreatment, adjusted for variability (i.e. a ratio formed by dividing the difference in rates by the SD of this difference). Positive values indicate faster rates of changes during the amiloride treatment phase compared with the pretreatment phase, whereas negative values indicate slower rates of change in the amiloride treatment phase compared with the pretreatment phase: (i) brain atrophy, (ii) axial diffusivity (AD) in corpus callosum (CC), (iii) radial diffusivity (RD) in corpus callosum, (iv) axial diffusivity in corticospinal tract (CST), (v) radial diffusivity in corticospinal tract and (vi) mean diffusivity of thalamus. Before statistical testing, an average of the diffusion measures was produced across homologous regions of the two hemispheres.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DB4CC2-AA10-4D0A-84EE-24E3FB6E54DE}"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Pretreatment and post-treatment atrophy rates for individual patients. (B) Rate of change on treatment minus rate for pretreatment, adjusted for variability (i.e. a ratio formed by dividing the difference in rates by the SD of this difference). Positive values indicate faster rates of changes during the amiloride treatment phase compared with the pretreatment phase, whereas negative values indicate slower rates of change in the amiloride treatment phase compared with the pretreatment phase: (i) brain atrophy, (ii) axial diffusivity (AD) in corpus callosum (CC), (iii) radial diffusivity (RD) in corpus callosum, (iv) axial diffusivity in corticospinal tract (CST), (v) radial diffusivity in corticospinal tract and (vi) mean diffusivity of thalamus. Before statistical testing, an average of the diffusion measures was produced across homologous regions of the two hemispheres.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DB4CC2-AA10-4D0A-84EE-24E3FB6E54DE}"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s32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s32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s32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s32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s325"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rain/aws325"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136, Issue 1, January 2013, Pages 106–115, </a:t>
            </a:r>
            <a:r>
              <a:rPr lang="en-US" altLang="en-US" sz="1000">
                <a:solidFill>
                  <a:srgbClr val="333333"/>
                </a:solidFill>
                <a:hlinkClick r:id="rId3"/>
              </a:rPr>
              <a:t>https://doi.org/10.1093/brain/aws325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Study design. Time points for MRI scanning are shown as filled circles. Dual scans (e.g. T1 and T2)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50745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136, Issue 1, January 2013, Pages 106–115, </a:t>
            </a:r>
            <a:r>
              <a:rPr lang="en-US" altLang="en-US" sz="1000">
                <a:solidFill>
                  <a:srgbClr val="333333"/>
                </a:solidFill>
                <a:hlinkClick r:id="rId3"/>
              </a:rPr>
              <a:t>https://doi.org/10.1093/brain/aws325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Consort flow diagram demonstrating patient flow through the pretreatment phase (A–E) and amiloride treatment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2387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136, Issue 1, January 2013, Pages 106–115, </a:t>
            </a:r>
            <a:r>
              <a:rPr lang="en-US" altLang="en-US" sz="1000">
                <a:solidFill>
                  <a:srgbClr val="333333"/>
                </a:solidFill>
                <a:hlinkClick r:id="rId3"/>
              </a:rPr>
              <a:t>https://doi.org/10.1093/brain/aws325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Demonstrates the three regions of interest selected for the combined diffusion tensor imaging outcomes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22500" y="1371600"/>
            <a:ext cx="469617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136, Issue 1, January 2013, Pages 106–115, </a:t>
            </a:r>
            <a:r>
              <a:rPr lang="en-US" altLang="en-US" sz="1000">
                <a:solidFill>
                  <a:srgbClr val="333333"/>
                </a:solidFill>
                <a:hlinkClick r:id="rId3"/>
              </a:rPr>
              <a:t>https://doi.org/10.1093/brain/aws325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ASIC1 expression in chronic multiple sclerosis (MS) lesions (A–D). Longitudinal spinal cord section showing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411265"/>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136, Issue 1, January 2013, Pages 106–115, </a:t>
            </a:r>
            <a:r>
              <a:rPr lang="en-US" altLang="en-US" sz="1000">
                <a:solidFill>
                  <a:srgbClr val="333333"/>
                </a:solidFill>
                <a:hlinkClick r:id="rId3"/>
              </a:rPr>
              <a:t>https://doi.org/10.1093/brain/aws325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Pretreatment and post-treatment atrophy rates for individual patients. (B) Rate of change on treatment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66900" y="1371600"/>
            <a:ext cx="5408394"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136, Issue 1, January 2013, Pages 106–115, </a:t>
            </a:r>
            <a:r>
              <a:rPr lang="en-US" altLang="en-US" sz="1000">
                <a:solidFill>
                  <a:srgbClr val="333333"/>
                </a:solidFill>
                <a:hlinkClick r:id="rId3"/>
              </a:rPr>
              <a:t>https://doi.org/10.1093/brain/aws325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Pretreatment and post-treatment atrophy rates for individual patients. (B) Rate of change on treatment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7942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Study design. Time points for MRI scanning are shown as filled circles. Dual scans (e.g. T1 and T2) were ...</vt:lpstr>
      <vt:lpstr>Figure 2 Consort flow diagram demonstrating patient flow through the pretreatment phase (A–E) and amiloride treatment ...</vt:lpstr>
      <vt:lpstr>Figure 3 Demonstrates the three regions of interest selected for the combined diffusion tensor imaging outcomes ...</vt:lpstr>
      <vt:lpstr>Figure 4 ASIC1 expression in chronic multiple sclerosis (MS) lesions (A–D). Longitudinal spinal cord section showing ...</vt:lpstr>
      <vt:lpstr>Figure 5 (A) Pretreatment and post-treatment atrophy rates for individual patients. (B) Rate of change on treatment ...</vt:lpstr>
      <vt:lpstr>Figure 5 (A) Pretreatment and post-treatment atrophy rates for individual patients. (B) Rate of change on treatment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2024-04-26T00:49:40Z</dcterms:modified>
</cp:coreProperties>
</file>