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E72E9A-7683-4C83-9E85-7E6FD6FA80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C88E8B-ACDD-4728-BAC5-2456A259AE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Pallidal PV neurons are less vulnerable to modulation of FOXO3 activity. AAV2/6 vectors modulating FOXO3 activity and the control FPmax vector were injected in the GP, analyzed 3 weeks later. (A) Immunostaining for HA in the GP demonstrating overexpression of FOXO3 in parvalbumin-positive (PV-IR) neurons. Scale bar: 100 µm. (B) PV immunohistochemistry in the GP of a FoxO-TM-injected rat. Note the similar number of PV-IR neurons in both the injected and non-injected sides. Scale bar: 200 µm. (C) Quantitative analysis of PV-IR and TH-IR neurons in the GP and SNpc, respectively. AAV2/6 vectors encoding FoxO3a, FoxO-TM or FPmax were injected either in GP or in SNpc (6.7 × 106 TU). Results are expressed as the percentage of immunoreactive neurons versus the non-injected hemisphere. (D) Similar results obtained following injection of FoxO-DBD and the control FPmax vector at a higher dose (2.7 × 107 TU). Note that PV-IR pallidal neurons were significantly less affected when compared with nigral neurons. Statistical analysis: SN: n = 6 for each group except FoxO-TM (n = 4) and FoxO-DBD (n = 9). GP: n = 6 for each group. (C) Two-way factorial ANOVA, significant interaction gene × brain region: F(2,28) = 64.2; **P = 0.008 and ***P = 0.0001, comparing neuronal loss between SN and GP. (D) Two-way factorial ANOVA, significant interaction gene × brain region: F(1,23) = 16.9; ***P = 0.0001, comparing neuronal loss between SN and GP.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561-886F-4D83-B460-DF7BC217E8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 a higher vector dose, all forms of FOXO3 lead to the loss of nigral neurons positive for DA markers and the dominant-negative FoxO-DBD produces oxidative damage. Significant loss of TH-positive neurons (A) and fibers (B) 3 weeks following injection of a high dose (2.7 × 107 TU) of AAV2/6 vectors modulating FOXO3 activity. Results represent the percentage loss of TH-positive neurons or TH striatal immunoreactivity, as compared with the contralateral non-injected hemisphere. Note that the FoxO3a and FoxO-DBD vectors also induce the loss of DA neurons with a high vector dose. Statistical analysis: FoxO3a n = 10, FoxO-TM n = 15, FoxO-DBD n = 9 and FPmax n = 6. (A) One-way ANOVA F(3,36) = 14.7: ***P &lt; 0.001 relative to the FPmax control. (B) One-way ANOVA F(3,36) = 8.9: *P = 0.012, ***P &lt; 0.001 relative to the FPmax control. (C) Activation of the apoptotic marker Caspase 9 in nigral TH-positive neurons. Note the presence of cleaved Caspase 9 with the vectors modulating FOXO3 activity. Scale bar: 100 µm (D) Immunostaining for HNE in the SNpc of FoxO-DBD-injected rats. Note that FoxO-TM does not induce any HNE accumulation despite a similar level of toxicity. Scale bar: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561-886F-4D83-B460-DF7BC217E83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FOXO3 is endogenously expressed in rat nigral neurons, and constitutive FOXO3 activity leads to acute loss of neurons positive for DA markers. (A) Fluorescence immunostaining showing co-localization of both TH (red) and FOXO3 (green) in adult rat nigral neurons. Scale bar: 100 µm. (B) Immunohistochemistry for FOXO3 in the adult rat SNpc showing either predominantly nuclear (arrows) or cytoplasmic (arrowheads) localization. Scale bar: 50 µm (C) Immunodetection demonstrates widespread transgene expression in the adult rat SNpc (TH colabeling) 12 weeks following AAV2/6 vector injection (6.7 × 106 TU). The FOXO3 forms are immunodetected using an N-terminal fused HA epitope. Scale bar: 100 µm. (D) Loss of neurons positive for TH and VMAT2, as compared with the non-injected hemisphere, at 3 and 12 weeks post-vector injection. Only the constitutively active FoxO-TM leads to an acute loss of DA neurons. (E) Loss of TH- and VMAT2-positive fibers in the striatum. Statistical analysis: at 3 weeks, n = 6 in each group, except FoxO-TM (n = 4). At 12 weeks: FoxO3a n = 10, FoxO-DBD n = 9, FoxO-TM and FPmax n = 8. (D) Two-way factorial ANOVA, group effect: for TH, F(3,49) = 62.6 and for VMAT2, F(3,49) = 60.0; ***P &lt; 0.001 relative to the other groups. (E) Two-way factorial ANOVA, group effect: for TH, F(3,49) = 50.5 and for VMAT2, F(3,49) = 31.4; ***P &lt; 0.001 relative to the other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561-886F-4D83-B460-DF7BC217E83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FOXO3 activity determines the fate of nigral DA neurons overexpressing human α-synuclein. (A) Immunostaining for α-synuclein and FOXO3 variants (HA) 12 weeks post-vector injection demonstrates co-expression of both transgenes in the adult rat SNpc. Scale bar: 200 µm. (B) Representative photomicrographs showing TH-IR neurons in the SNpc. Scale bar: 200 µm. (C) Loss of TH-IR neurons expressed as the percentage of the non-injected hemisphere. The AAV2/6-α-synuclein vector was co-injected with vectors modulating FOXO3 activity. FoxO-TM overexpression leads to increased loss of DA neurons, while a significant protection is observed with FoxO3a and FoxO-DBD. (D) Loss of DA fibers in the striatum measured by TH immunoreactivity. Statistical analysis: FoxO3a and FoxO-TM: n = 10, FoxO-DBD and FPmax: n = 9. (C) One-way ANOVA: F(3,34) = 31.3; *P = 0.024, ***P &lt; 0.001 relative to FPmax. (D) One-way ANOVA: F(3,34) = 7.0; **P = 0.008 relative to FPmax.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561-886F-4D83-B460-DF7BC217E83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FOXO3 activity determines the accumulation and aggregation of α-synuclein in the nigrostriatal system. (A) Active forms of FOXO3 (FoxO3a and FoxO-TM) lead to the formation of dense PK-resistant structures positive for α-synuclein in the neuronal soma. In contrast, nigral neurons expressing FoxO-DBD display a diffuse accumulation of PK-resistant α-synuclein. Striatal axons show a similar difference in the pattern of PK-resistant α-synuclein. Scale bar: 20 µm. (B) Western blot analysis of α-synuclein accumulation in the SN of injected animals. The membrane was probed with anti-α-synuclein (syn1), anti-TH and anti-α-tubulin antibodies. Note that FoxO3a and FoxO-TM decrease the level of monomeric α-synuclein in fraction I (Hepes) and II (NP40 1%). Fraction III contains SDS-soluble proteins. (C, D) Semi-quantitative evaluation of monomeric α-synuclein detected in the Hepes (C) and NP40 fractions (D). Results are expressed as a ratio of either α-synuclein/tubulin (left panel) or α-synuclein/TH optical density (right panel). Statistical analysis: n = 3 for each condition, one-way ANOVA with Fisher's LSD post hoc test: P-values relative to the FPmax control are indicated on each graph. (E) Immunodetection of α-synuclein in the insoluble fraction (guanidine) using the syn1 monoclonal antibody. A western blot representative of two animals per group is shown. The arrow identifies monomeric α-synuclein and the bracket HMW species. (F) Blue native PAGE gel separation of SNpc protein extracts solubilized in Hepes. Syn211 antibody recognizes human α-synuclein migrating at an apparent molecular size of 66 kDa. Note the reduced level of α-synuclein detected in the FoxO3a and FoxO-TM conditions. Conversely, FoxO-DBD increases α-synuclein accumulation. (G) 2D gel separation (native and SDS-PAGE) of Hepes-soluble proteins from a FoxO-DBD extract. Immunodetection identifies α-synuclein migrating at an apparent molecular weight of 66 kDa in native conditions and 14 kDa in denaturing conditions (syn1 antibody).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561-886F-4D83-B460-DF7BC217E83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IEM reveals signs of enhanced autophagy in response to the constitutively active FoxO-TM. (A) Representative IEM of nigral DA neurons expressing human α-synuclein, showing the presence of autophagic structures with an electron dense matrix (arrowheads) in the cytosol. Note the presence of immunogold particles labeling human α-synuclein. In the FoxO-TM animal, there is a dense accumulation of autophagic vacuoles in discrete portions of the cytosol. Scale bar: 2 µm (B) Higher magnification of autophagic vacuoles. Note the presence of a single membrane (arrows) and a lipid droplet (*) typical of lipofuscin granules. Scale bar: 1 µm. (C) Quantitative IEM analysis of autophagic vacuole density in neuronal cytosol 16 weeks post-vector injection. The number of autophagic vacuoles per 100 µm2 is significantly increased in the FoxO-TM condition. In response to FoxO-DBD, there is a trend toward increased density. Statistical analysis: n = 17/20/46/18/20 for FoxO3a/FoxO-TM/FoxO-DBD/FPmax/non-injected, Kruskal–Wallis one-way ANOVA: #P = 0.073, **P = 0.0035 relative to FPmax (both groups, P &lt; 0.001 versus non-injected). (D) Mitochondria density is significantly decreased in nigral neurons expressing FoxO-TM. Statistical analysis: n = 13/21/28/22/17 for FoxO3a/FoxO-TM/FoxO-DBD/FPmax/non-injected, Kruskal–Wallis one-way ANOVA: **P &lt; 0.01 relative to all groups. (E) Representative IEM images showing a decreased number of mitochondria with FoxO-TM. Nu indicates the nucleus. Scale bar: 2 µm (F) Higher magnification of a FoxO-DBD/α-synuclein neuron showing degenerating mitochondria with discontinuous outer and inner membranes. Note the mitochondrial condensation in dense osmophilic pigments. Scale bar: 1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561-886F-4D83-B460-DF7BC217E83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Active forms of FOXO3, but not FoxO-DBD, reduce the overall number of Mito-DsRed-labeled mitochondria in SH-SY5Y-expressing α-synuclein. (A) Immunostaining for HA, DAPI and Mito-DsRed 72 h post-infection shows a marked reduction of Mito-DsRed fluorescence in the FoxO-TM group and a decrease in some cells expressing FOXO3 (arrowheads). HA staining demonstrates the nuclear localization of FoxO-TM and FoxO-DBD at this time point. Scale bar: 20 µm. (B) Flow cytometry analysis of Mito-DsRed signal in SH-SY5Y infected with either FoxO3a vectors (shaded traces) or the FPmax control (open traces), with and without 3-MA, an autophagy inhibitor. There is a significant shift toward a low fluorescent population with FoxO3a and FoxO-TM that is not observed with FoxO-DBD or in any condition with 3-MA 72 h post-infection (representative result for 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561-886F-4D83-B460-DF7BC217E833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FOXO3 increases autophagic flux, and the dominant-negative FoxO-DBD inhibits lysosomal degradation in SH-SY5Y cells expressing α-synuclein. (A) Effect of vectors modulating FOXO3 activity in SH-SY5Y cells infected with either AAV2/6-PGK-EGFP-LC3 or G120A vectors. At 48 h post-infection, fluorescent puncta representing autophagosomes are increased with all FOXO vectors as compared with the DsRed2 control, and similarly to the nutrient deprivation group (ND) treated with BA. Scale bar: 20 µm. Statistical analysis: n = 3, one-way ANOVA with Fisher's LSD post hoc test, #P = 0.026, *P = 0.019, **P = 0.005, ***P = 0.0001 relative to DsRed. (B) Western blot analysis of protein extracts taken from SH-SY5Y cells infected with AAV2/6-CMV-FoxO variants or AAV2/6-CMV-DsRed, with and without BA. Membrane was probed with an anti-LC3B or anti-tubulin antibody as indicated. Graph represents the relative band intensity of LC3-II/tubulin. Note the difference in band intensity with and without BA in the active forms (FoxO3a and FoxO-TM), whereas there is no difference with FoxO-DBD 48 h post-infection. Statistical analysis: n = 3, one-way ANOVA with Fisher's LSD post hoc test, §P = 0.019, *P = 0.013, #P = 0.064 relative to DsRed + BA and &amp;P = 0.011 relative to DsRed-BA. (C) Flow cytometry analysis of EGFP-LC3 and G120A expressing stable cell line infected with either the AAV2/6-CMV-FoxO forms (shaded traces) or AAV2/6-CMV-DsRed (open traces) 48 h post-infection. There is no decrease in fluorescence intensity of EGFP-LC3 in the FoxO-DBD group (n = 3). (D) Western blot analysis of protein extracts from infected SH-SY5Y cells stably expressing EGFP-LC3 48 h post-infection. Membrane was probed with an anti-GFP or anti-tubulin antibody. The band intensity of free EGFP is an indicator for autophagic flux, which is reduced in the FoxO-DBD group (n = 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561-886F-4D83-B460-DF7BC217E833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model for the role of FOXO3 in α-synuclein proteotoxicity. With age and degenerative disease, dopaminergic neurons are exposed to increased levels of α-synuclein and chronic oxidative stress. FOXO3 reduces α-synuclein proteotoxicity through the clearance of soluble α-synuclein and promotes the condensation of insoluble material that may contain inert forms of fibrillar α-synuclein. However, the overactivation of FOXO3 could ultimately be a mediator of neuronal cell death as demonstrated by the proapoptotic activity of the constitutively active form FoxO-TM and the neuronal protection observed with the dominant-negative FoxO-DBD.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F0561-886F-4D83-B460-DF7BC217E833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5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t5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t5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mg/ddt5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mg/ddt5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hmg/ddt5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hmg/ddt5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hmg/ddt5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hmg/ddt5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1435–1452,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Pallidal PV neurons are less vulnerable to modulation of FOXO3 activity. AAV2/6 vectors modulating FOXO3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2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1435–1452,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At a higher vector dose, all forms of FOXO3 lead to the loss of nigral neurons positive for DA markers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916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1435–1452,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FOXO3 is endogenously expressed in rat nigral neurons, and constitutive FOXO3 activity leads to acute loss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23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1435–1452,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FOXO3 activity determines the fate of nigral DA neurons overexpressing human α-synuclein. (A) Immunostaining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4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1435–1452,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FOXO3 activity determines the accumulation and aggregation of α-synuclein in the nigrostriatal system.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44700" y="1371600"/>
            <a:ext cx="50551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1435–1452,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IEM reveals signs of enhanced autophagy in response to the constitutively active FoxO-TM. (A) Representative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19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1435–1452,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Active forms of FOXO3, but not FoxO-DBD, reduce the overall number of Mito-DsRed-labeled mitochondria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442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1435–1452,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FOXO3 increases autophagic flux, and the dominant-negative FoxO-DBD inhibits lysosomal degradation in SH-SY5Y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877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6, 15 March 2014, Pages 1435–1452,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Proposed model for the role of FOXO3 in α-synuclein proteotoxicity. With age and degenerative disease,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5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Figure 3. Pallidal PV neurons are less vulnerable to modulation of FOXO3 activity. AAV2/6 vectors modulating FOXO3 ...</vt:lpstr>
      <vt:lpstr>Figure 2. At a higher vector dose, all forms of FOXO3 lead to the loss of nigral neurons positive for DA markers and ...</vt:lpstr>
      <vt:lpstr>Figure 1. FOXO3 is endogenously expressed in rat nigral neurons, and constitutive FOXO3 activity leads to acute loss of ...</vt:lpstr>
      <vt:lpstr>Figure 4. FOXO3 activity determines the fate of nigral DA neurons overexpressing human α-synuclein. (A) Immunostaining ...</vt:lpstr>
      <vt:lpstr>Figure 5. FOXO3 activity determines the accumulation and aggregation of α-synuclein in the nigrostriatal system. (A) ...</vt:lpstr>
      <vt:lpstr>Figure 6. IEM reveals signs of enhanced autophagy in response to the constitutively active FoxO-TM. (A) Representative ...</vt:lpstr>
      <vt:lpstr>Figure 8. Active forms of FOXO3, but not FoxO-DBD, reduce the overall number of Mito-DsRed-labeled mitochondria in ...</vt:lpstr>
      <vt:lpstr>Figure 7. FOXO3 increases autophagic flux, and the dominant-negative FoxO-DBD inhibits lysosomal degradation in SH-SY5Y ...</vt:lpstr>
      <vt:lpstr>Figure 9. Proposed model for the role of FOXO3 in α-synuclein proteotoxicity. With age and degenerative disease,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2024-04-26T14:59:09Z</dcterms:modified>
</cp:coreProperties>
</file>