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5680ED-F697-4CAC-A7F0-B63CF8005A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E5CF29-96C2-4EFA-8A49-C2E67ADA77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Annual risks of stroke and bleeding. (A) Annual risk (%/year) of stroke and systemic embolism (SSE) by the CHA2DS2-VASc score. Source: Danish National Patient Registry, 10-year follow-up rates.13 The data used included admission to hospital with or death from thromboembolic events such as ischaemic stroke and peripheral artery embolism. Pulmonary embolism events were excluded. The reported rates were adjusted to account for the use of antiplatelet agents. The decision aid utilizes the adjusted rates shown on the black line to determine patients’ annual risk of SSE with no treatment. (B) Annual risk (%/year) of major bleeding by the HAS-BLED score. Source: Danish National Patient Registry, 1-year incidence.9 Major bleeding was defined as any bleeding requiring hospitalization and/or causing a decrease in haemoglobin &gt;2 g/L and/or requiring blood transfusion. The decision aid utilizes these values to determine patients’ annual risk of bleeding with no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7EF2D1-DF95-424D-B96D-9739A0C9324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Derivation of relative risks of stroke and major bleeding relative to no treatment. (A) Derivation of the risk of stroke relative to no treatment. (B) Derivation of the risk of bleeding relative to no treatment. The values next to the arrows are the relative risk values reported in the relevant study. The relative risk values inside each child box are the product of the parent box and the study relative risk. The relative risk values inside each therapy box are utilized by the decision aid to calculate patients’ risks of stroke and bleeding with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7EF2D1-DF95-424D-B96D-9739A0C9324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Validation table for a single cell in the treatment recommendation table. Sample validation table from the website version of the clinical decision aid, which is available for each cell of the treatment recommendation table. This validation table is for the CHA2DS2-VASc score = 1, HAS-BLED score = 0 cell of the treatment recommendation table with settings: treatment threshold = 0.5%, bleeding ratio = 2:1, cost threshold = $0.50, and jurisdiction = Ontario, Canada. ARR, absolute risk reduction. Adjusted* net risk, net risk adjusted for a bleeding ratio of 2:1. See the Supplementary Data for details about the calculation of the adjusted net risk. Cost/Benefit^: The daily cost ($) of therapy divided by the absolute risk reduction (%) of stroke. The rows are colour-coded to indicate which do not meet the user-specified criteria. Tan: the medication cost exceeds the cost threshold. Red: the absolute risk reduction of stroke does not meet the treatment threshold.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7EF2D1-DF95-424D-B96D-9739A0C9324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treatment recommendation table including new agents. The treatment recommendation table with settings: treatment threshold = 0.5%, bleeding ratio = 2:1, cost threshold = null, and jurisdiction = null. The stroke risk increases from the left to the right along with the CHA2DS2-VASc scores at the bottom. The bleeding risk increases from the bottom to the top along with the HAS-BLED scores on the left. The black boxes represent impossible combinations of the stroke and bleed risk due to overlapping risk factors. Apixaban is recommended for a patient with a CHA2DS2-VASc score 2 and HAS-BLED score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7EF2D1-DF95-424D-B96D-9739A0C9324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treatment recommendation table with therapies available in Canada. The treatment recommendation table with settings: treatment threshold = 0.3%, bleeding ratio = 2:1, cost threshold = $4.00, and jurisdiction = Ontario, Canada. The stroke risk increases from the left to the right along with the CHA2DS2-VASc scores at the bottom. The bleeding risk increases from the bottom to the top along with the HAS-BLED scores on the left. The black boxes represent impossible combinations of the stroke and bleed risk due to overlapping risk factors. Acetylsalicylic acid is recommended for a patient with a CHA2DS2-VASc score 2 and HAS-BLED score 2. At the time of the writing, the therapies available in Canada are: ASA, clopidogrel, dabigatran 110, dabigatran 150, rivaroxaban, and warfarin. Not available: apixaban.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7EF2D1-DF95-424D-B96D-9739A0C9324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treatment recommendation table with the cost threshold = $0.50. The treatment recommendation table with settings: treatment threshold = 0.3%, bleeding ratio = 2:1, cost threshold = $0.50, and jurisdiction = Ontario, Canada. The stroke risk increases from the left to the right along with the CHA2DS2-VASc scores at the bottom. The bleeding risk increases from the bottom to the top along with the HAS-BLED scores on the left. The black boxes represent impossible combinations of the stroke and bleed risk due to overlapping risk factors. Acetylsalicylic acid is recommended for a patient with a CHA2DS2-VASc score 2 and HAS-BLED score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7EF2D1-DF95-424D-B96D-9739A0C9324B}"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s16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s16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s16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urheartj/ehs16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eurheartj/ehs16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eurheartj/ehs167"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17, September 2012, Pages 2163–2171, </a:t>
            </a:r>
            <a:r>
              <a:rPr lang="en-US" altLang="en-US" sz="1000">
                <a:solidFill>
                  <a:srgbClr val="333333"/>
                </a:solidFill>
                <a:hlinkClick r:id="rId3"/>
              </a:rPr>
              <a:t>https://doi.org/10.1093/eurheartj/ehs167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Annual risks of stroke and bleeding. (A) Annual risk (%/year) of stroke and systemic embolism (SSE) by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1816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17, September 2012, Pages 2163–2171, </a:t>
            </a:r>
            <a:r>
              <a:rPr lang="en-US" altLang="en-US" sz="1000">
                <a:solidFill>
                  <a:srgbClr val="333333"/>
                </a:solidFill>
                <a:hlinkClick r:id="rId3"/>
              </a:rPr>
              <a:t>https://doi.org/10.1093/eurheartj/ehs167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Derivation of relative risks of stroke and major bleeding relative to no treatment. (A) Derivation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1553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17, September 2012, Pages 2163–2171, </a:t>
            </a:r>
            <a:r>
              <a:rPr lang="en-US" altLang="en-US" sz="1000">
                <a:solidFill>
                  <a:srgbClr val="333333"/>
                </a:solidFill>
                <a:hlinkClick r:id="rId3"/>
              </a:rPr>
              <a:t>https://doi.org/10.1093/eurheartj/ehs167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Validation table for a single cell in the treatment recommendation table. Sample validation table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2642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17, September 2012, Pages 2163–2171, </a:t>
            </a:r>
            <a:r>
              <a:rPr lang="en-US" altLang="en-US" sz="1000">
                <a:solidFill>
                  <a:srgbClr val="333333"/>
                </a:solidFill>
                <a:hlinkClick r:id="rId3"/>
              </a:rPr>
              <a:t>https://doi.org/10.1093/eurheartj/ehs167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treatment recommendation table including new agents. The treatment recommendation table with settings: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8570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17, September 2012, Pages 2163–2171, </a:t>
            </a:r>
            <a:r>
              <a:rPr lang="en-US" altLang="en-US" sz="1000">
                <a:solidFill>
                  <a:srgbClr val="333333"/>
                </a:solidFill>
                <a:hlinkClick r:id="rId3"/>
              </a:rPr>
              <a:t>https://doi.org/10.1093/eurheartj/ehs167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treatment recommendation table with therapies available in Canada. The treatment recommendation table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8570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17, September 2012, Pages 2163–2171, </a:t>
            </a:r>
            <a:r>
              <a:rPr lang="en-US" altLang="en-US" sz="1000">
                <a:solidFill>
                  <a:srgbClr val="333333"/>
                </a:solidFill>
                <a:hlinkClick r:id="rId3"/>
              </a:rPr>
              <a:t>https://doi.org/10.1093/eurheartj/ehs167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treatment recommendation table with the cost threshold = $0.50. The treatment recommendation table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8570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Annual risks of stroke and bleeding. (A) Annual risk (%/year) of stroke and systemic embolism (SSE) by the ...</vt:lpstr>
      <vt:lpstr>Figure 2 Derivation of relative risks of stroke and major bleeding relative to no treatment. (A) Derivation of the ...</vt:lpstr>
      <vt:lpstr>Figure 3 Validation table for a single cell in the treatment recommendation table. Sample validation table from the ...</vt:lpstr>
      <vt:lpstr>Figure 4 The treatment recommendation table including new agents. The treatment recommendation table with settings: ...</vt:lpstr>
      <vt:lpstr>Figure 5 The treatment recommendation table with therapies available in Canada. The treatment recommendation table ...</vt:lpstr>
      <vt:lpstr>Figure 6 The treatment recommendation table with the cost threshold = $0.50. The treatment recommendation table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2024-04-26T22:51:11Z</dcterms:modified>
</cp:coreProperties>
</file>