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Lst>
  <p:sldSz cx="9144000" cy="6858000" type="screen4x3"/>
  <p:notesSz cx="6858000" cy="9144000"/>
  <p:custDataLst>
    <p:tags r:id="rId8"/>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viewProps" Target="viewProps.xml" /><Relationship Id="rId11" Type="http://schemas.openxmlformats.org/officeDocument/2006/relationships/theme" Target="theme/theme1.xml" /><Relationship Id="rId12"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tags" Target="tags/tag1.xml" /><Relationship Id="rId9" Type="http://schemas.openxmlformats.org/officeDocument/2006/relationships/presProps" Target="presProps.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EA13C47-D29D-48E1-B7DA-3CBFC820F853}"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D9436A7-4D3A-4629-976E-ECBA7DBC318D}"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1 </a:t>
            </a:r>
            <a:r>
              <a:rPr lang="en-US" altLang="en-US">
                <a:latin typeface="Arial" pitchFamily="34" charset="0"/>
                <a:ea typeface="Arial" pitchFamily="34" charset="0"/>
              </a:rPr>
              <a:t>Properties of neutrophils. (A) Neutrophil functions and products that can actively drive inflammatory processes. (B) Summary of neutrophil granules and their contents. Neutrophil granules are mobilized upon priming of the cell: secretory vesicles are mobilized first, followed by gelatinase granules, specific granules and finally azurophilic granules.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2010. Published by Oxford University Press on behalf of the British Society for Rheumatology.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D752EA2-6904-44C3-A60F-A19469AE3D6E}"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2 </a:t>
            </a:r>
            <a:r>
              <a:rPr lang="en-US" altLang="en-US">
                <a:latin typeface="Arial" pitchFamily="34" charset="0"/>
                <a:ea typeface="Arial" pitchFamily="34" charset="0"/>
              </a:rPr>
              <a:t>Neutrophil diapedesis. To pass from the peripheral blood to the site of inflammation, the neutrophil adheres to the endothelial wall using selectins, integrins and adhesion molecules. Rolling arrest precedes transmigration through the endothelial lining of the blood vessel, and chemotaxis to sites of inflammation. E: endothelial cell; BM: basement membrane. (Figure adapted from Ley et al. [2].).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2010. Published by Oxford University Press on behalf of the British Society for Rheumatology.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D752EA2-6904-44C3-A60F-A19469AE3D6E}"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3 </a:t>
            </a:r>
            <a:r>
              <a:rPr lang="en-US" altLang="en-US">
                <a:latin typeface="Arial" pitchFamily="34" charset="0"/>
                <a:ea typeface="Arial" pitchFamily="34" charset="0"/>
              </a:rPr>
              <a:t>The intrinsic and extrinsic pathways to apoptosis. (A) The intrinsic pathway is regulated by proteins of the Bcl-2 family. Anti-apoptotic proteins such as Bcl-2 and/or Mcl-1 sequester activator BH3 (aBH3) proteins and Bax/Bak. Under conditions of stress, inactivator (iBH3) BH3 proteins antagonize Bcl-2/Mcl-1 releasing the aBH3 proteins leading to oligomerization of Bax/Bak and mitochondrial outer membrane permeabilization. Cytochrome c leakage from the mitochondria combines with caspase-9 and Apaf-1 and initiates formation of the apoptosome, resulting in caspase-3 activation and apoptosis. (B) The extrinsic pathway to apoptosis is triggered by the engagement of a ligand with a death receptor, recruitment of intracellular death and death engagement domains (DD), and activation of caspases-8 and -3. Cross-talk between the extrinsic and intrinsic pathways is mediated by caspase cleavage of Bcl-2 family proteins such as Mcl-1 and Bid.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2010. Published by Oxford University Press on behalf of the British Society for Rheumatology.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D752EA2-6904-44C3-A60F-A19469AE3D6E}"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4 </a:t>
            </a:r>
            <a:r>
              <a:rPr lang="en-US" altLang="en-US">
                <a:latin typeface="Arial" pitchFamily="34" charset="0"/>
                <a:ea typeface="Arial" pitchFamily="34" charset="0"/>
              </a:rPr>
              <a:t>Summary of the immune targets of biologic therapies. Anti-TNF drugs infliximab, etanercept and adalimumab target soluble (sTNF-α) and membrane-expressed TNF-α (mTNF-α), facilitating blockade of signalling and removal of mTNF-α-expressing cells. Anakinra is an IL-1 receptor (IL-1R) antagonist, which competitively binds the IL-1R and inhibits IL-1 signalling. Abatacept prevents the co-stimulation of T cells by blocking engagement of CD28 with CD80/86, preventing signalling from MHCII on antigen-presenting cells to the TCR. Rituximab targets and removes CD20+ B cells. Tocilizumab inhibits IL-6 signalling by blockade of the soluble (sIL-6R) and transmembrane (IL-6R) IL-6 receptors. M: macrophage; B: B cell; T: T cell; N: neutrophil.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2010. Published by Oxford University Press on behalf of the British Society for Rheumatology.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D752EA2-6904-44C3-A60F-A19469AE3D6E}" type="slidenum">
              <a:rPr lang="en-US" altLang="en-US" sz="1200"/>
              <a:t>4</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rheumatology/keq045"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rheumatology/keq045"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rheumatology/keq045"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rheumatology/keq045" TargetMode="External" /><Relationship Id="rId4" Type="http://schemas.openxmlformats.org/officeDocument/2006/relationships/image" Target="../media/image1.png" /><Relationship Id="rId5" Type="http://schemas.openxmlformats.org/officeDocument/2006/relationships/image" Target="../media/image5.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Rheumatology (Oxford)</a:t>
            </a:r>
            <a:r>
              <a:rPr lang="en-US" altLang="en-US" sz="1000">
                <a:solidFill>
                  <a:srgbClr val="333333"/>
                </a:solidFill>
              </a:rPr>
              <a:t>, Volume 49, Issue 9, September 2010, Pages 1618–1631, </a:t>
            </a:r>
            <a:r>
              <a:rPr lang="en-US" altLang="en-US" sz="1000">
                <a:solidFill>
                  <a:srgbClr val="333333"/>
                </a:solidFill>
                <a:hlinkClick r:id="rId3"/>
              </a:rPr>
              <a:t>https://doi.org/10.1093/rheumatology/keq045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1 </a:t>
            </a:r>
            <a:r>
              <a:rPr lang="en-US" altLang="en-US" b="0"/>
              <a:t>Properties of neutrophils. (A) Neutrophil functions and products that can actively drive inflammatory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46400" y="1371600"/>
            <a:ext cx="3261551"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Rheumatology (Oxford)</a:t>
            </a:r>
            <a:r>
              <a:rPr lang="en-US" altLang="en-US" sz="1000">
                <a:solidFill>
                  <a:srgbClr val="333333"/>
                </a:solidFill>
              </a:rPr>
              <a:t>, Volume 49, Issue 9, September 2010, Pages 1618–1631, </a:t>
            </a:r>
            <a:r>
              <a:rPr lang="en-US" altLang="en-US" sz="1000">
                <a:solidFill>
                  <a:srgbClr val="333333"/>
                </a:solidFill>
                <a:hlinkClick r:id="rId3"/>
              </a:rPr>
              <a:t>https://doi.org/10.1093/rheumatology/keq045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2 </a:t>
            </a:r>
            <a:r>
              <a:rPr lang="en-US" altLang="en-US" b="0"/>
              <a:t>Neutrophil diapedesis. To pass from the peripheral blood to the site of inflammation, the neutrophil adheres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32791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Rheumatology (Oxford)</a:t>
            </a:r>
            <a:r>
              <a:rPr lang="en-US" altLang="en-US" sz="1000">
                <a:solidFill>
                  <a:srgbClr val="333333"/>
                </a:solidFill>
              </a:rPr>
              <a:t>, Volume 49, Issue 9, September 2010, Pages 1618–1631, </a:t>
            </a:r>
            <a:r>
              <a:rPr lang="en-US" altLang="en-US" sz="1000">
                <a:solidFill>
                  <a:srgbClr val="333333"/>
                </a:solidFill>
                <a:hlinkClick r:id="rId3"/>
              </a:rPr>
              <a:t>https://doi.org/10.1093/rheumatology/keq045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3 </a:t>
            </a:r>
            <a:r>
              <a:rPr lang="en-US" altLang="en-US" b="0"/>
              <a:t>The intrinsic and extrinsic pathways to apoptosis. (A) The intrinsic pathway is regulated by proteins of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892300" y="1371600"/>
            <a:ext cx="5352809"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Rheumatology (Oxford)</a:t>
            </a:r>
            <a:r>
              <a:rPr lang="en-US" altLang="en-US" sz="1000">
                <a:solidFill>
                  <a:srgbClr val="333333"/>
                </a:solidFill>
              </a:rPr>
              <a:t>, Volume 49, Issue 9, September 2010, Pages 1618–1631, </a:t>
            </a:r>
            <a:r>
              <a:rPr lang="en-US" altLang="en-US" sz="1000">
                <a:solidFill>
                  <a:srgbClr val="333333"/>
                </a:solidFill>
                <a:hlinkClick r:id="rId3"/>
              </a:rPr>
              <a:t>https://doi.org/10.1093/rheumatology/keq045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4 </a:t>
            </a:r>
            <a:r>
              <a:rPr lang="en-US" altLang="en-US" b="0"/>
              <a:t>Summary of the immune targets of biologic therapies. Anti-TNF drugs infliximab, etanercept and adalimumab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765300" y="1371600"/>
            <a:ext cx="5603254"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12</Paragraphs>
  <Slides>4</Slides>
  <Notes>4</Notes>
  <TotalTime>3343</TotalTime>
  <HiddenSlides>0</HiddenSlides>
  <MMClips>0</MMClips>
  <ScaleCrop>0</ScaleCrop>
  <HeadingPairs>
    <vt:vector baseType="variant" size="4">
      <vt:variant>
        <vt:lpstr>Theme</vt:lpstr>
      </vt:variant>
      <vt:variant>
        <vt:i4>1</vt:i4>
      </vt:variant>
      <vt:variant>
        <vt:lpstr>Slide Titles</vt:lpstr>
      </vt:variant>
      <vt:variant>
        <vt:i4>4</vt:i4>
      </vt:variant>
    </vt:vector>
  </HeadingPairs>
  <TitlesOfParts>
    <vt:vector baseType="lpstr" size="5">
      <vt:lpstr>13_Office Theme</vt:lpstr>
      <vt:lpstr>Fig. 1 Properties of neutrophils. (A) Neutrophil functions and products that can actively drive inflammatory ...</vt:lpstr>
      <vt:lpstr>Fig. 2 Neutrophil diapedesis. To pass from the peripheral blood to the site of inflammation, the neutrophil adheres ...</vt:lpstr>
      <vt:lpstr>Fig. 3 The intrinsic and extrinsic pathways to apoptosis. (A) The intrinsic pathway is regulated by proteins of the ...</vt:lpstr>
      <vt:lpstr>Fig. 4 Summary of the immune targets of biologic therapies. Anti-TNF drugs infliximab, etanercept and adalimumab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2024-04-27T01:56:50Z</dcterms:modified>
</cp:coreProperties>
</file>