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  <p:sldId id="283" r:id="rId10"/>
    <p:sldId id="286" r:id="rId11"/>
    <p:sldId id="289" r:id="rId12"/>
    <p:sldId id="292" r:id="rId13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slide" Target="slides/slide9.xml" /><Relationship Id="rId13" Type="http://schemas.openxmlformats.org/officeDocument/2006/relationships/slide" Target="slides/slide10.xml" /><Relationship Id="rId14" Type="http://schemas.openxmlformats.org/officeDocument/2006/relationships/tags" Target="tags/tag1.xml" /><Relationship Id="rId15" Type="http://schemas.openxmlformats.org/officeDocument/2006/relationships/presProps" Target="presProps.xml" /><Relationship Id="rId16" Type="http://schemas.openxmlformats.org/officeDocument/2006/relationships/viewProps" Target="viewProps.xml" /><Relationship Id="rId17" Type="http://schemas.openxmlformats.org/officeDocument/2006/relationships/theme" Target="theme/theme1.xml" /><Relationship Id="rId18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A887EC-1E72-44F3-BCAA-8F9E482CFA3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E954AD-8112-466B-BA54-DB4A5877400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10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0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_rels/notesSlide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9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UK: outstanding national debt, debt interest and total public expenditure (% of GDP), 1913–50
Sources: National debt outstanding at end of financial year: Mitchell (1988, pp. 602–3); debt interest, total public expenditure, and GDP: Middleton (1996, Table AI.1).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2010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B2AD0B-C868-4371-A49B-DB92B3ACB22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9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Summary measures of fiscal stance, % of actual and constant employment GDP, 1929/30–1939/40
Source: Middleton (1981, Table 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2010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B2AD0B-C868-4371-A49B-DB92B3ACB22D}" type="slidenum">
              <a:rPr lang="en-US" altLang="en-US" sz="1200"/>
              <a:t>10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US: change in GDP and components (% of 1929 GDP), 1929–41
Source: Calculated from Carter et al. (2006, III, series Ca84-Ca89).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2010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B2AD0B-C868-4371-A49B-DB92B3ACB22D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UK: change in GDP and components (% of 1929 GDP), 1929–39
Source: Calculated from Sefton and Weale (1995, Table A.3).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2010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B2AD0B-C868-4371-A49B-DB92B3ACB22D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Real GDP (1929=100), US and UK, 1929–40
Sources: UK: Sefton and Weale (1995, Table A3); US: Carter et al. (2006, III, series Ca9).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2010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B2AD0B-C868-4371-A49B-DB92B3ACB22D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10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GDP deviations, total public expenditure, and total revenue, 1938 market prices, 1929–39
Sources: GDP: Feinstein (1972, Table 5); TPE and TR: Middleton (1996, Tables AI.1, AI.2) adjusted by GDP deflator, Feinstein (1972, Table 61).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2010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B2AD0B-C868-4371-A49B-DB92B3ACB22D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Official interest rates, monthly averages: UK and US, 1929–40
Sources: UK: http://www.bankofengland.co.uk/statistics/rates/baserate.xls, 08.04.10; US: http://www.nber.org/ databases/macrohistory/contents/chapter13.html, 08.04.10.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2010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B2AD0B-C868-4371-A49B-DB92B3ACB22D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Consumer price index (1914 = 100), UK and US, 1914–40
Source: Derived from Maddison (1991, Tables E2-4).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2010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B2AD0B-C868-4371-A49B-DB92B3ACB22D}" type="slidenum">
              <a:rPr lang="en-US" altLang="en-US" sz="1200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Sterling exchange rates (1929 = 100), 1929–38
Sources: Redmond (1980); Dimsdale (1981, Tables 3, 9).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2010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B2AD0B-C868-4371-A49B-DB92B3ACB22D}" type="slidenum">
              <a:rPr lang="en-US" altLang="en-US" sz="1200"/>
              <a:t>8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8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Public-sector budget balances, % of GDP, 1900–39
Source: Derived from Middleton (1996, Tables AI.1–AI.2).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2010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B2AD0B-C868-4371-A49B-DB92B3ACB22D}" type="slidenum">
              <a:rPr lang="en-US" altLang="en-US" sz="1200"/>
              <a:t>9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oxrep/grq02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0.xml" /><Relationship Id="rId3" Type="http://schemas.openxmlformats.org/officeDocument/2006/relationships/hyperlink" Target="https://doi.org/10.1093/oxrep/grq02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11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oxrep/grq02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oxrep/grq02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oxrep/grq02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oxrep/grq02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oxrep/grq02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gif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7.xml" /><Relationship Id="rId3" Type="http://schemas.openxmlformats.org/officeDocument/2006/relationships/hyperlink" Target="https://doi.org/10.1093/oxrep/grq02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8.gif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8.xml" /><Relationship Id="rId3" Type="http://schemas.openxmlformats.org/officeDocument/2006/relationships/hyperlink" Target="https://doi.org/10.1093/oxrep/grq02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9.gif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9.xml" /><Relationship Id="rId3" Type="http://schemas.openxmlformats.org/officeDocument/2006/relationships/hyperlink" Target="https://doi.org/10.1093/oxrep/grq02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10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Oxf Rev Econ Policy</a:t>
            </a:r>
            <a:r>
              <a:rPr lang="en-US" altLang="en-US" sz="1000">
                <a:solidFill>
                  <a:srgbClr val="333333"/>
                </a:solidFill>
              </a:rPr>
              <a:t>, Volume 26, Issue 3, Autumn 2010, Pages 414–441,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https://doi.org/10.1093/oxrep/grq024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 </a:t>
            </a:r>
            <a:r>
              <a:rPr lang="en-US" altLang="en-US" b="0"/>
              <a:t>UK: outstanding national debt, debt interest and total public expenditure (% of GDP), 1913–50
Sources: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5527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Oxf Rev Econ Policy</a:t>
            </a:r>
            <a:r>
              <a:rPr lang="en-US" altLang="en-US" sz="1000">
                <a:solidFill>
                  <a:srgbClr val="333333"/>
                </a:solidFill>
              </a:rPr>
              <a:t>, Volume 26, Issue 3, Autumn 2010, Pages 414–441,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https://doi.org/10.1093/oxrep/grq024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9 </a:t>
            </a:r>
            <a:r>
              <a:rPr lang="en-US" altLang="en-US" b="0"/>
              <a:t>Summary measures of fiscal stance, % of actual and constant employment GDP, 1929/30–1939/40
Source: Middleton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6878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Oxf Rev Econ Policy</a:t>
            </a:r>
            <a:r>
              <a:rPr lang="en-US" altLang="en-US" sz="1000">
                <a:solidFill>
                  <a:srgbClr val="333333"/>
                </a:solidFill>
              </a:rPr>
              <a:t>, Volume 26, Issue 3, Autumn 2010, Pages 414–441,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https://doi.org/10.1093/oxrep/grq024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US: change in GDP and components (% of 1929 GDP), 1929–41
Source: Calculated from Carter et al. (2006, III,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2845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Oxf Rev Econ Policy</a:t>
            </a:r>
            <a:r>
              <a:rPr lang="en-US" altLang="en-US" sz="1000">
                <a:solidFill>
                  <a:srgbClr val="333333"/>
                </a:solidFill>
              </a:rPr>
              <a:t>, Volume 26, Issue 3, Autumn 2010, Pages 414–441,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https://doi.org/10.1093/oxrep/grq024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UK: change in GDP and components (% of 1929 GDP), 1929–39
Source: Calculated from Sefton and Weale (1995,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3652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Oxf Rev Econ Policy</a:t>
            </a:r>
            <a:r>
              <a:rPr lang="en-US" altLang="en-US" sz="1000">
                <a:solidFill>
                  <a:srgbClr val="333333"/>
                </a:solidFill>
              </a:rPr>
              <a:t>, Volume 26, Issue 3, Autumn 2010, Pages 414–441,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https://doi.org/10.1093/oxrep/grq024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Real GDP (1929=100), US and UK, 1929–40
Sources: UK: Sefton and Weale (1995, Table A3); US: Carter et al.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3107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Oxf Rev Econ Policy</a:t>
            </a:r>
            <a:r>
              <a:rPr lang="en-US" altLang="en-US" sz="1000">
                <a:solidFill>
                  <a:srgbClr val="333333"/>
                </a:solidFill>
              </a:rPr>
              <a:t>, Volume 26, Issue 3, Autumn 2010, Pages 414–441,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https://doi.org/10.1093/oxrep/grq024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10 </a:t>
            </a:r>
            <a:r>
              <a:rPr lang="en-US" altLang="en-US" b="0"/>
              <a:t>GDP deviations, total public expenditure, and total revenue, 1938 market prices, 1929–39
Sources: GDP: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6091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Oxf Rev Econ Policy</a:t>
            </a:r>
            <a:r>
              <a:rPr lang="en-US" altLang="en-US" sz="1000">
                <a:solidFill>
                  <a:srgbClr val="333333"/>
                </a:solidFill>
              </a:rPr>
              <a:t>, Volume 26, Issue 3, Autumn 2010, Pages 414–441,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https://doi.org/10.1093/oxrep/grq024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 </a:t>
            </a:r>
            <a:r>
              <a:rPr lang="en-US" altLang="en-US" b="0"/>
              <a:t>Official interest rates, monthly averages: UK and US, 1929–40
Sources: UK: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2019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Oxf Rev Econ Policy</a:t>
            </a:r>
            <a:r>
              <a:rPr lang="en-US" altLang="en-US" sz="1000">
                <a:solidFill>
                  <a:srgbClr val="333333"/>
                </a:solidFill>
              </a:rPr>
              <a:t>, Volume 26, Issue 3, Autumn 2010, Pages 414–441,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https://doi.org/10.1093/oxrep/grq024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 </a:t>
            </a:r>
            <a:r>
              <a:rPr lang="en-US" altLang="en-US" b="0"/>
              <a:t>Consumer price index (1914 = 100), UK and US, 1914–40
Source: Derived from Maddison (1991, Tables E2-4).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8491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Oxf Rev Econ Policy</a:t>
            </a:r>
            <a:r>
              <a:rPr lang="en-US" altLang="en-US" sz="1000">
                <a:solidFill>
                  <a:srgbClr val="333333"/>
                </a:solidFill>
              </a:rPr>
              <a:t>, Volume 26, Issue 3, Autumn 2010, Pages 414–441,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https://doi.org/10.1093/oxrep/grq024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 </a:t>
            </a:r>
            <a:r>
              <a:rPr lang="en-US" altLang="en-US" b="0"/>
              <a:t>Sterling exchange rates (1929 = 100), 1929–38
Sources: Redmond (1980); Dimsdale (1981, Tables 3, 9).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1757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Oxf Rev Econ Policy</a:t>
            </a:r>
            <a:r>
              <a:rPr lang="en-US" altLang="en-US" sz="1000">
                <a:solidFill>
                  <a:srgbClr val="333333"/>
                </a:solidFill>
              </a:rPr>
              <a:t>, Volume 26, Issue 3, Autumn 2010, Pages 414–441,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https://doi.org/10.1093/oxrep/grq024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8 </a:t>
            </a:r>
            <a:r>
              <a:rPr lang="en-US" altLang="en-US" b="0"/>
              <a:t>Public-sector budget balances, % of GDP, 1900–39
Source: Derived from Middleton (1996, Tables AI.1–AI.2).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0930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30</Paragraphs>
  <Slides>10</Slides>
  <Notes>10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baseType="lpstr" size="11">
      <vt:lpstr>13_Office Theme</vt:lpstr>
      <vt:lpstr>Figure 4 UK: outstanding national debt, debt interest and total public expenditure (% of GDP), 1913–50
Sources: ...</vt:lpstr>
      <vt:lpstr>Figure 3 US: change in GDP and components (% of 1929 GDP), 1929–41
Source: Calculated from Carter et al. (2006, III, ...</vt:lpstr>
      <vt:lpstr>Figure 2 UK: change in GDP and components (% of 1929 GDP), 1929–39
Source: Calculated from Sefton and Weale (1995, ...</vt:lpstr>
      <vt:lpstr>Figure 1 Real GDP (1929=100), US and UK, 1929–40
Sources: UK: Sefton and Weale (1995, Table A3); US: Carter et al. ...</vt:lpstr>
      <vt:lpstr>Figure 10 GDP deviations, total public expenditure, and total revenue, 1938 market prices, 1929–39
Sources: GDP: ...</vt:lpstr>
      <vt:lpstr>Figure 5 Official interest rates, monthly averages: UK and US, 1929–40
Sources: UK: ...</vt:lpstr>
      <vt:lpstr>Figure 6 Consumer price index (1914 = 100), UK and US, 1914–40
Source: Derived from Maddison (1991, Tables E2-4).
</vt:lpstr>
      <vt:lpstr>Figure 7 Sterling exchange rates (1929 = 100), 1929–38
Sources: Redmond (1980); Dimsdale (1981, Tables 3, 9).
</vt:lpstr>
      <vt:lpstr>Figure 8 Public-sector budget balances, % of GDP, 1900–39
Source: Derived from Middleton (1996, Tables AI.1–AI.2).
</vt:lpstr>
      <vt:lpstr>Figure 9 Summary measures of fiscal stance, % of actual and constant employment GDP, 1929/30–1939/40
Source: Middleton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2024-04-26T23:46:35Z</dcterms:modified>
</cp:coreProperties>
</file>