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AC102-C7EC-484D-A264-130B665332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A936EA-2033-42EA-90D7-8191862E17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risk scores for the Leiden, MMRpredict, PREMM1,2, and MMRpro models. The mean, median, minimum (Min), and maximum (Max) risk scores, expressed as percentages, for each model are shown. To reduce the size of the figures, data for risk scores between 20% and 80% have been excluded. The frequency distribution of the missing data is similar to that on either side of the break. Supplementary Figure 1, showing the complete range of data, is available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63A8-59BF-49AF-8982-00F55548911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Receiver operating characteristics curves for the Leiden, MMRpredict, PREMM1,2, and MMRpro models. Black dots = the sensitivity and specificity of the Amsterdam II criteria (AM2) and the revised Bethesda (Beth) criteria, as indicated. The diagonal line represents the so-called line of no-discrimination. AUC = area under the curve; CI = confidence interval.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63A8-59BF-49AF-8982-00F55548911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Median probability of the index patient carrying a DNA mismatch repair gene mutation, for the Leiden, MMRpredict, PREMM1,2, and MMRpro models. Error bars = 25th–75th percentiles (the interquartile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63A8-59BF-49AF-8982-00F55548911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individual risk scores as calculated by the Leiden, MMRpredict, PREMM1,2, and MMRpro models. Each symbol represents the risk score of an individual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63A8-59BF-49AF-8982-00F55548911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Flow chart for identifying Lynch syndrome mutations, including use of the MMRpredict model. MSI-high indicates that 30% or more of microsatellite loci tested were unstable. MSI = microsatellite instability; CRC = colorectal cancer. *Cutoff for the ratio of MMRpredict score to SISE coefficient &gt; 1.66. †The tumor carried a methylated MLH1 promoter or a BRAF gene with the V600E mutation.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EE63A8-59BF-49AF-8982-00F555489115}"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nci/djn49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nci/djn49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nci/djn49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nci/djn49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nci/djn499" TargetMode="External" /><Relationship Id="rId4" Type="http://schemas.openxmlformats.org/officeDocument/2006/relationships/image" Target="../media/image1.png" /><Relationship Id="rId5" Type="http://schemas.openxmlformats.org/officeDocument/2006/relationships/image" Target="../media/image6.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331–340, </a:t>
            </a:r>
            <a:r>
              <a:rPr lang="en-US" altLang="en-US" sz="1000">
                <a:solidFill>
                  <a:srgbClr val="333333"/>
                </a:solidFill>
                <a:hlinkClick r:id="rId3"/>
              </a:rPr>
              <a:t>https://doi.org/10.1093/jnci/djn499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risk scores for the Leiden, MMRpredict, PREMM</a:t>
            </a:r>
            <a:r>
              <a:rPr lang="en-US" altLang="en-US" b="0" baseline="-25000"/>
              <a:t>1,2</a:t>
            </a:r>
            <a:r>
              <a:rPr lang="en-US" altLang="en-US" b="0"/>
              <a:t>, and MMRpro models. The mean,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675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331–340, </a:t>
            </a:r>
            <a:r>
              <a:rPr lang="en-US" altLang="en-US" sz="1000">
                <a:solidFill>
                  <a:srgbClr val="333333"/>
                </a:solidFill>
                <a:hlinkClick r:id="rId3"/>
              </a:rPr>
              <a:t>https://doi.org/10.1093/jnci/djn499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Receiver operating characteristics curves for the Leiden, MMRpredict, PREMM</a:t>
            </a:r>
            <a:r>
              <a:rPr lang="en-US" altLang="en-US" b="0" baseline="-25000"/>
              <a:t>1,2</a:t>
            </a:r>
            <a:r>
              <a:rPr lang="en-US" altLang="en-US" b="0"/>
              <a:t>, and MMRpro models.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47900" y="1371600"/>
            <a:ext cx="46426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331–340, </a:t>
            </a:r>
            <a:r>
              <a:rPr lang="en-US" altLang="en-US" sz="1000">
                <a:solidFill>
                  <a:srgbClr val="333333"/>
                </a:solidFill>
                <a:hlinkClick r:id="rId3"/>
              </a:rPr>
              <a:t>https://doi.org/10.1093/jnci/djn499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Median probability of the index patient carrying a DNA mismatch repair gene mutation, for the Leiden,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2733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331–340, </a:t>
            </a:r>
            <a:r>
              <a:rPr lang="en-US" altLang="en-US" sz="1000">
                <a:solidFill>
                  <a:srgbClr val="333333"/>
                </a:solidFill>
                <a:hlinkClick r:id="rId3"/>
              </a:rPr>
              <a:t>https://doi.org/10.1093/jnci/djn499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individual risk scores as calculated by the Leiden, MMRpredict, PREMM</a:t>
            </a:r>
            <a:r>
              <a:rPr lang="en-US" altLang="en-US" b="0" baseline="-25000"/>
              <a:t>1,2</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55800" y="1371600"/>
            <a:ext cx="524435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Natl Cancer Inst</a:t>
            </a:r>
            <a:r>
              <a:rPr lang="en-US" altLang="en-US" sz="1000">
                <a:solidFill>
                  <a:srgbClr val="333333"/>
                </a:solidFill>
              </a:rPr>
              <a:t>, Volume 101, Issue 5, 4 March 2009, Pages 331–340, </a:t>
            </a:r>
            <a:r>
              <a:rPr lang="en-US" altLang="en-US" sz="1000">
                <a:solidFill>
                  <a:srgbClr val="333333"/>
                </a:solidFill>
                <a:hlinkClick r:id="rId3"/>
              </a:rPr>
              <a:t>https://doi.org/10.1093/jnci/djn499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Flow chart for identifying Lynch syndrome mutations, including use of the MMRpredict model. MSI-high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26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Distribution of risk scores for the Leiden, MMRpredict, PREMM1,2, and MMRpro models. The mean, ...</vt:lpstr>
      <vt:lpstr>Figure 2 Receiver operating characteristics curves for the Leiden, MMRpredict, PREMM1,2, and MMRpro models. ...</vt:lpstr>
      <vt:lpstr>Figure 3 Median probability of the index patient carrying a DNA mismatch repair gene mutation, for the Leiden, ...</vt:lpstr>
      <vt:lpstr>Figure 4 Distribution of individual risk scores as calculated by the Leiden, MMRpredict, PREMM1,2, and ...</vt:lpstr>
      <vt:lpstr>Figure 5 Flow chart for identifying Lynch syndrome mutations, including use of the MMRpredict model. MSI-high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2024-04-26T11:39:53Z</dcterms:modified>
</cp:coreProperties>
</file>