
<file path=[Content_Types].xml><?xml version="1.0" encoding="utf-8"?>
<Types xmlns="http://schemas.openxmlformats.org/package/2006/content-types">
  <Default Extension="rels" ContentType="application/vnd.openxmlformats-package.relationships+xml"/>
  <Default Extension="jpeg" ContentType="image/jpeg"/>
  <Default Extension="png" ContentType="image/png"/>
  <Default Extension="gif" ContentType="image/gif"/>
  <Override PartName="/docProps/app.xml" ContentType="application/vnd.openxmlformats-officedocument.extended-properties+xml"/>
  <Override PartName="/docProps/core.xml" ContentType="application/vnd.openxmlformats-package.core-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s>
</file>

<file path=ppt/presentation.xml><?xml version="1.0" encoding="utf-8"?>
<!--Generated by Aspose.Slides for .NET 19.1-->
<p:presentation xmlns:r="http://schemas.openxmlformats.org/officeDocument/2006/relationships" xmlns:a="http://schemas.openxmlformats.org/drawingml/2006/main" xmlns:p="http://schemas.openxmlformats.org/presentationml/2006/main">
  <p:sldMasterIdLst>
    <p:sldMasterId id="2147484689" r:id="rId1"/>
  </p:sldMasterIdLst>
  <p:notesMasterIdLst>
    <p:notesMasterId r:id="rId2"/>
  </p:notesMasterIdLst>
  <p:handoutMasterIdLst>
    <p:handoutMasterId r:id="rId3"/>
  </p:handoutMasterIdLst>
  <p:sldIdLst>
    <p:sldId id="265" r:id="rId4"/>
    <p:sldId id="268" r:id="rId5"/>
    <p:sldId id="271" r:id="rId6"/>
    <p:sldId id="274" r:id="rId7"/>
    <p:sldId id="277" r:id="rId8"/>
    <p:sldId id="280" r:id="rId9"/>
    <p:sldId id="283" r:id="rId10"/>
    <p:sldId id="286" r:id="rId11"/>
    <p:sldId id="289" r:id="rId12"/>
    <p:sldId id="292" r:id="rId13"/>
    <p:sldId id="295" r:id="rId14"/>
    <p:sldId id="298" r:id="rId15"/>
    <p:sldId id="301" r:id="rId16"/>
    <p:sldId id="304" r:id="rId17"/>
    <p:sldId id="307" r:id="rId18"/>
    <p:sldId id="310" r:id="rId19"/>
    <p:sldId id="313" r:id="rId20"/>
    <p:sldId id="316" r:id="rId21"/>
    <p:sldId id="319" r:id="rId22"/>
    <p:sldId id="322" r:id="rId23"/>
    <p:sldId id="325" r:id="rId24"/>
    <p:sldId id="328" r:id="rId25"/>
    <p:sldId id="331" r:id="rId26"/>
    <p:sldId id="334" r:id="rId27"/>
    <p:sldId id="337" r:id="rId28"/>
    <p:sldId id="340" r:id="rId29"/>
    <p:sldId id="343" r:id="rId30"/>
    <p:sldId id="346" r:id="rId31"/>
    <p:sldId id="349" r:id="rId32"/>
    <p:sldId id="352" r:id="rId33"/>
    <p:sldId id="355" r:id="rId34"/>
    <p:sldId id="358" r:id="rId35"/>
    <p:sldId id="361" r:id="rId36"/>
    <p:sldId id="364" r:id="rId37"/>
    <p:sldId id="367" r:id="rId38"/>
    <p:sldId id="370" r:id="rId39"/>
    <p:sldId id="373" r:id="rId40"/>
    <p:sldId id="376" r:id="rId41"/>
    <p:sldId id="379" r:id="rId42"/>
    <p:sldId id="382" r:id="rId43"/>
  </p:sldIdLst>
  <p:sldSz cx="9144000" cy="6858000" type="screen4x3"/>
  <p:notesSz cx="6858000" cy="9144000"/>
  <p:custDataLst>
    <p:tags r:id="rId44"/>
  </p:custDataLst>
  <p:defaultTextStyle>
    <a:defPPr>
      <a:defRPr lang="en-US"/>
    </a:defPPr>
    <a:lvl1pPr marL="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5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86"/>
    <p:restoredTop sz="87370"/>
  </p:normalViewPr>
  <p:slideViewPr>
    <p:cSldViewPr>
      <p:cViewPr varScale="1">
        <p:scale>
          <a:sx n="96" d="100"/>
          <a:sy n="96" d="100"/>
        </p:scale>
        <p:origin x="0" y="0"/>
      </p:cViewPr>
    </p:cSldViewPr>
  </p:slideViewPr>
  <p:notesViewPr>
    <p:cSldViewPr>
      <p:cViewPr varScale="1">
        <p:scale>
          <a:sx n="83" d="100"/>
          <a:sy n="83" d="100"/>
        </p:scale>
        <p:origin x="0" y="0"/>
      </p:cViewPr>
    </p:cSldViewPr>
  </p:notesViewPr>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7.xml" /><Relationship Id="rId11" Type="http://schemas.openxmlformats.org/officeDocument/2006/relationships/slide" Target="slides/slide8.xml" /><Relationship Id="rId12" Type="http://schemas.openxmlformats.org/officeDocument/2006/relationships/slide" Target="slides/slide9.xml" /><Relationship Id="rId13" Type="http://schemas.openxmlformats.org/officeDocument/2006/relationships/slide" Target="slides/slide10.xml" /><Relationship Id="rId14" Type="http://schemas.openxmlformats.org/officeDocument/2006/relationships/slide" Target="slides/slide11.xml" /><Relationship Id="rId15" Type="http://schemas.openxmlformats.org/officeDocument/2006/relationships/slide" Target="slides/slide12.xml" /><Relationship Id="rId16" Type="http://schemas.openxmlformats.org/officeDocument/2006/relationships/slide" Target="slides/slide13.xml" /><Relationship Id="rId17" Type="http://schemas.openxmlformats.org/officeDocument/2006/relationships/slide" Target="slides/slide14.xml" /><Relationship Id="rId18" Type="http://schemas.openxmlformats.org/officeDocument/2006/relationships/slide" Target="slides/slide15.xml" /><Relationship Id="rId19" Type="http://schemas.openxmlformats.org/officeDocument/2006/relationships/slide" Target="slides/slide16.xml" /><Relationship Id="rId2" Type="http://schemas.openxmlformats.org/officeDocument/2006/relationships/notesMaster" Target="notesMasters/notesMaster1.xml" /><Relationship Id="rId20" Type="http://schemas.openxmlformats.org/officeDocument/2006/relationships/slide" Target="slides/slide17.xml" /><Relationship Id="rId21" Type="http://schemas.openxmlformats.org/officeDocument/2006/relationships/slide" Target="slides/slide18.xml" /><Relationship Id="rId22" Type="http://schemas.openxmlformats.org/officeDocument/2006/relationships/slide" Target="slides/slide19.xml" /><Relationship Id="rId23" Type="http://schemas.openxmlformats.org/officeDocument/2006/relationships/slide" Target="slides/slide20.xml" /><Relationship Id="rId24" Type="http://schemas.openxmlformats.org/officeDocument/2006/relationships/slide" Target="slides/slide21.xml" /><Relationship Id="rId25" Type="http://schemas.openxmlformats.org/officeDocument/2006/relationships/slide" Target="slides/slide22.xml" /><Relationship Id="rId26" Type="http://schemas.openxmlformats.org/officeDocument/2006/relationships/slide" Target="slides/slide23.xml" /><Relationship Id="rId27" Type="http://schemas.openxmlformats.org/officeDocument/2006/relationships/slide" Target="slides/slide24.xml" /><Relationship Id="rId28" Type="http://schemas.openxmlformats.org/officeDocument/2006/relationships/slide" Target="slides/slide25.xml" /><Relationship Id="rId29" Type="http://schemas.openxmlformats.org/officeDocument/2006/relationships/slide" Target="slides/slide26.xml" /><Relationship Id="rId3" Type="http://schemas.openxmlformats.org/officeDocument/2006/relationships/handoutMaster" Target="handoutMasters/handoutMaster1.xml" /><Relationship Id="rId30" Type="http://schemas.openxmlformats.org/officeDocument/2006/relationships/slide" Target="slides/slide27.xml" /><Relationship Id="rId31" Type="http://schemas.openxmlformats.org/officeDocument/2006/relationships/slide" Target="slides/slide28.xml" /><Relationship Id="rId32" Type="http://schemas.openxmlformats.org/officeDocument/2006/relationships/slide" Target="slides/slide29.xml" /><Relationship Id="rId33" Type="http://schemas.openxmlformats.org/officeDocument/2006/relationships/slide" Target="slides/slide30.xml" /><Relationship Id="rId34" Type="http://schemas.openxmlformats.org/officeDocument/2006/relationships/slide" Target="slides/slide31.xml" /><Relationship Id="rId35" Type="http://schemas.openxmlformats.org/officeDocument/2006/relationships/slide" Target="slides/slide32.xml" /><Relationship Id="rId36" Type="http://schemas.openxmlformats.org/officeDocument/2006/relationships/slide" Target="slides/slide33.xml" /><Relationship Id="rId37" Type="http://schemas.openxmlformats.org/officeDocument/2006/relationships/slide" Target="slides/slide34.xml" /><Relationship Id="rId38" Type="http://schemas.openxmlformats.org/officeDocument/2006/relationships/slide" Target="slides/slide35.xml" /><Relationship Id="rId39" Type="http://schemas.openxmlformats.org/officeDocument/2006/relationships/slide" Target="slides/slide36.xml" /><Relationship Id="rId4" Type="http://schemas.openxmlformats.org/officeDocument/2006/relationships/slide" Target="slides/slide1.xml" /><Relationship Id="rId40" Type="http://schemas.openxmlformats.org/officeDocument/2006/relationships/slide" Target="slides/slide37.xml" /><Relationship Id="rId41" Type="http://schemas.openxmlformats.org/officeDocument/2006/relationships/slide" Target="slides/slide38.xml" /><Relationship Id="rId42" Type="http://schemas.openxmlformats.org/officeDocument/2006/relationships/slide" Target="slides/slide39.xml" /><Relationship Id="rId43" Type="http://schemas.openxmlformats.org/officeDocument/2006/relationships/slide" Target="slides/slide40.xml" /><Relationship Id="rId44" Type="http://schemas.openxmlformats.org/officeDocument/2006/relationships/tags" Target="tags/tag1.xml" /><Relationship Id="rId45" Type="http://schemas.openxmlformats.org/officeDocument/2006/relationships/presProps" Target="presProps.xml" /><Relationship Id="rId46" Type="http://schemas.openxmlformats.org/officeDocument/2006/relationships/viewProps" Target="viewProps.xml" /><Relationship Id="rId47" Type="http://schemas.openxmlformats.org/officeDocument/2006/relationships/theme" Target="theme/theme1.xml" /><Relationship Id="rId48" Type="http://schemas.openxmlformats.org/officeDocument/2006/relationships/tableStyles" Target="tableStyles.xml" /><Relationship Id="rId5" Type="http://schemas.openxmlformats.org/officeDocument/2006/relationships/slide" Target="slides/slide2.xml" /><Relationship Id="rId6" Type="http://schemas.openxmlformats.org/officeDocument/2006/relationships/slide" Target="slides/slide3.xml" /><Relationship Id="rId7" Type="http://schemas.openxmlformats.org/officeDocument/2006/relationships/slide" Target="slides/slide4.xml" /><Relationship Id="rId8" Type="http://schemas.openxmlformats.org/officeDocument/2006/relationships/slide" Target="slides/slide5.xml" /><Relationship Id="rId9" Type="http://schemas.openxmlformats.org/officeDocument/2006/relationships/slide" Target="slides/slide6.xml" /></Relationships>
</file>

<file path=ppt/handoutMasters/_rels/handoutMaster1.xml.rels>&#65279;<?xml version="1.0" encoding="utf-8" standalone="yes"?><Relationships xmlns="http://schemas.openxmlformats.org/package/2006/relationships"><Relationship Id="rId1"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name="">
    <p:bg>
      <p:bgPr>
        <a:solidFill>
          <a:schemeClr val="bg1"/>
        </a:solidFill>
      </p:bgPr>
    </p:bg>
    <p:spTree>
      <p:nvGrpSpPr>
        <p:cNvPr id="1" name=""/>
        <p:cNvGrpSpPr/>
        <p:nvPr/>
      </p:nvGrpSpPr>
      <p:grpSpPr/>
      <p:sp>
        <p:nvSpPr>
          <p:cNvPr id="4098" name="Header Placeholder 1"/>
          <p:cNvSpPr>
            <a:spLocks noGrp="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1">
              <a:defRPr sz="1200">
                <a:latin typeface="Calibri"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endParaRPr>
          </a:p>
        </p:txBody>
      </p:sp>
      <p:sp>
        <p:nvSpPr>
          <p:cNvPr id="4099" name="Date Placeholder 2"/>
          <p:cNvSpPr>
            <a:spLocks noGrp="1"/>
          </p:cNvSpPr>
          <p:nvPr>
            <p:ph type="dt" sz="quarter" idx="1"/>
          </p:nvPr>
        </p:nvSpPr>
        <p:spPr bwMode="auto">
          <a:xfrm>
            <a:off x="3884613"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1">
              <a:defRPr sz="1200">
                <a:latin typeface="Calibri" pitchFamily="34" charset="0"/>
                <a:ea typeface="ＭＳ Ｐゴシック" pitchFamily="34" charset="-128"/>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CF17B615-C876-4B87-997A-F321F976F354}" type="hfDateTime">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endParaRPr>
          </a:p>
        </p:txBody>
      </p:sp>
      <p:sp>
        <p:nvSpPr>
          <p:cNvPr id="4100" name="Footer Placeholder 3"/>
          <p:cNvSpPr>
            <a:spLocks noGrp="1"/>
          </p:cNvSpPr>
          <p:nvPr>
            <p:ph type="ftr" sz="quarter" idx="2"/>
          </p:nvPr>
        </p:nvSpPr>
        <p:spPr bwMode="auto">
          <a:xfrm>
            <a:off x="0" y="8685213"/>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1">
              <a:defRPr sz="1200">
                <a:latin typeface="Calibri"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endParaRPr>
          </a:p>
        </p:txBody>
      </p:sp>
      <p:sp>
        <p:nvSpPr>
          <p:cNvPr id="4101" name="Slide Number Placeholder 4"/>
          <p:cNvSpPr>
            <a:spLocks noGrp="1"/>
          </p:cNvSpPr>
          <p:nvPr>
            <p:ph type="sldNum" sz="quarter" idx="3"/>
          </p:nvPr>
        </p:nvSpPr>
        <p:spPr bwMode="auto">
          <a:xfrm>
            <a:off x="3884612" y="8685212"/>
            <a:ext cx="2971800" cy="457200"/>
          </a:xfrm>
          <a:prstGeom prst="rect">
            <a:avLst/>
          </a:prstGeom>
          <a:noFill/>
          <a:ln>
            <a:noFill/>
          </a:ln>
        </p:spPr>
        <p:txBody>
          <a:bodyPr numCol="1" anchor="b" anchorCtr="0" compatLnSpc="1">
            <a:prstTxWarp prst="textNoShape">
              <a:avLst/>
            </a:prstTxWarp>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D3949967-92C3-4C06-BAC3-3EC409A2EC2D}" type="slidenum">
              <a:rPr lang="en-US" altLang="en-US" sz="1200">
                <a:latin typeface="Calibri" pitchFamily="34" charset="0"/>
              </a:rPr>
              <a:t>*</a:t>
            </a:fld>
            <a:endParaRPr lang="en-US" altLang="en-US" sz="1200">
              <a:latin typeface="Calibri" pitchFamily="34" charset="0"/>
            </a:endParaRPr>
          </a:p>
        </p:txBody>
      </p:sp>
    </p:spTree>
  </p:cSld>
  <p:clrMap bg1="lt1" tx1="dk1" bg2="lt2" tx2="dk2" accent1="accent1" accent2="accent2" accent3="accent3" accent4="accent4" accent5="accent5" accent6="accent6" hlink="hlink" folHlink="folHlink"/>
</p:handoutMaster>
</file>

<file path=ppt/notesMasters/_rels/notesMaster1.xml.rels>&#65279;<?xml version="1.0" encoding="utf-8" standalone="yes"?><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name="">
    <p:bg>
      <p:bgPr>
        <a:solidFill>
          <a:schemeClr val="bg1"/>
        </a:solidFill>
      </p:bgPr>
    </p:bg>
    <p:spTree>
      <p:nvGrpSpPr>
        <p:cNvPr id="1" name=""/>
        <p:cNvGrpSpPr/>
        <p:nvPr/>
      </p:nvGrpSpPr>
      <p:grpSpPr/>
      <p:sp>
        <p:nvSpPr>
          <p:cNvPr id="3074" name="Header Placeholder 1"/>
          <p:cNvSpPr>
            <a:spLocks noGrp="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Arial" pitchFamily="34" charset="0"/>
              <a:ea typeface="ＭＳ Ｐゴシック" pitchFamily="34" charset="-128"/>
              <a:cs typeface="+mn-cs"/>
            </a:endParaRPr>
          </a:p>
        </p:txBody>
      </p:sp>
      <p:sp>
        <p:nvSpPr>
          <p:cNvPr id="3075" name="Date Placeholder 2"/>
          <p:cNvSpPr>
            <a:spLocks noGrp="1"/>
          </p:cNvSpPr>
          <p:nvPr>
            <p:ph type="dt" idx="1"/>
          </p:nvPr>
        </p:nvSpPr>
        <p:spPr bwMode="auto">
          <a:xfrm>
            <a:off x="3884613"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ea typeface="ＭＳ Ｐゴシック" pitchFamily="34" charset="-128"/>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DD5F84B5-E5E8-4C35-824D-0929C2A45FB2}" type="hfDateTime">
              <a:rPr kumimoji="0" lang="en-US" altLang="en-US" sz="1200" b="0" i="0" u="none" strike="noStrike" kern="1200" cap="none" spc="0" normalizeH="0" baseline="0" noProof="0">
                <a:ln>
                  <a:noFill/>
                </a:ln>
                <a:solidFill>
                  <a:schemeClr val="tx1"/>
                </a:solidFill>
                <a:effectLst/>
                <a:uLnTx/>
                <a:uFillTx/>
                <a:latin typeface="Arial"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en-US" sz="1200" b="0" i="0" u="none" strike="noStrike" kern="1200" cap="none" spc="0" normalizeH="0" baseline="0" noProof="0">
              <a:ln>
                <a:noFill/>
              </a:ln>
              <a:solidFill>
                <a:schemeClr val="tx1"/>
              </a:solidFill>
              <a:effectLst/>
              <a:uLnTx/>
              <a:uFillTx/>
              <a:latin typeface="Arial" pitchFamily="34" charset="0"/>
              <a:ea typeface="ＭＳ Ｐゴシック" pitchFamily="34" charset="-128"/>
              <a:cs typeface="+mn-cs"/>
            </a:endParaRPr>
          </a:p>
        </p:txBody>
      </p:sp>
      <p:sp>
        <p:nvSpPr>
          <p:cNvPr id="3076"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miter lim="800000"/>
          </a:ln>
        </p:spPr>
      </p:sp>
      <p:sp>
        <p:nvSpPr>
          <p:cNvPr id="3077" name="Notes Placeholder 4"/>
          <p:cNvSpPr>
            <a:spLocks noGrp="1"/>
          </p:cNvSpPr>
          <p:nvPr>
            <p:ph type="body" sz="quarter" idx="3"/>
          </p:nvPr>
        </p:nvSpPr>
        <p:spPr bwMode="auto">
          <a:xfrm>
            <a:off x="685800" y="4343400"/>
            <a:ext cx="5486400" cy="4114800"/>
          </a:xfrm>
          <a:prstGeom prst="rect">
            <a:avLst/>
          </a:prstGeom>
          <a:noFill/>
          <a:ln>
            <a:noFill/>
          </a:ln>
        </p:spPr>
        <p:txBody>
          <a:bodyPr vert="horz" wrap="square" lIns="91440" tIns="45720" rIns="91440" bIns="45720"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Click to edit Master text styles</a:t>
            </a:r>
          </a:p>
          <a:p>
            <a:pPr marL="457200" marR="0" lvl="1"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Second level</a:t>
            </a:r>
          </a:p>
          <a:p>
            <a:pPr marL="914400" marR="0" lvl="2"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Third level</a:t>
            </a:r>
          </a:p>
          <a:p>
            <a:pPr marL="1371600" marR="0" lvl="3"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Fourth level</a:t>
            </a:r>
          </a:p>
          <a:p>
            <a:pPr marL="1828800" marR="0" lvl="4"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Fifth level</a:t>
            </a:r>
          </a:p>
        </p:txBody>
      </p:sp>
      <p:sp>
        <p:nvSpPr>
          <p:cNvPr id="3078" name="Footer Placeholder 5"/>
          <p:cNvSpPr>
            <a:spLocks noGrp="1"/>
          </p:cNvSpPr>
          <p:nvPr>
            <p:ph type="ftr" sz="quarter" idx="4"/>
          </p:nvPr>
        </p:nvSpPr>
        <p:spPr bwMode="auto">
          <a:xfrm>
            <a:off x="0" y="8685213"/>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Arial" pitchFamily="34" charset="0"/>
              <a:ea typeface="ＭＳ Ｐゴシック" pitchFamily="34" charset="-128"/>
              <a:cs typeface="+mn-cs"/>
            </a:endParaRPr>
          </a:p>
        </p:txBody>
      </p:sp>
      <p:sp>
        <p:nvSpPr>
          <p:cNvPr id="3079" name="Slide Number Placeholder 6"/>
          <p:cNvSpPr>
            <a:spLocks noGrp="1"/>
          </p:cNvSpPr>
          <p:nvPr>
            <p:ph type="sldNum" sz="quarter" idx="5"/>
          </p:nvPr>
        </p:nvSpPr>
        <p:spPr bwMode="auto">
          <a:xfrm>
            <a:off x="3884612" y="8685212"/>
            <a:ext cx="2971800" cy="457200"/>
          </a:xfrm>
          <a:prstGeom prst="rect">
            <a:avLst/>
          </a:prstGeom>
          <a:noFill/>
          <a:ln>
            <a:noFill/>
          </a:ln>
        </p:spPr>
        <p:txBody>
          <a:bodyPr numCol="1" anchor="b" anchorCtr="0" compatLnSpc="1">
            <a:prstTxWarp prst="textNoShape">
              <a:avLst/>
            </a:prstTxWarp>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5425062A-49AE-40C2-B84C-BC413AF482F8}" type="slidenum">
              <a:rPr lang="en-US" altLang="en-US" sz="1200"/>
              <a:t>*</a:t>
            </a:fld>
            <a:endParaRPr lang="en-US" altLang="en-US" sz="1200"/>
          </a:p>
        </p:txBody>
      </p:sp>
    </p:spTree>
  </p:cSld>
  <p:clrMap bg1="lt1" tx1="dk1" bg2="lt2" tx2="dk2" accent1="accent1" accent2="accent2" accent3="accent3" accent4="accent4" accent5="accent5" accent6="accent6" hlink="hlink" folHlink="folHlink"/>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10.xml.rels>&#65279;<?xml version="1.0" encoding="utf-8" standalone="yes"?><Relationships xmlns="http://schemas.openxmlformats.org/package/2006/relationships"><Relationship Id="rId1" Type="http://schemas.openxmlformats.org/officeDocument/2006/relationships/slide" Target="../slides/slide10.xml" /><Relationship Id="rId2" Type="http://schemas.openxmlformats.org/officeDocument/2006/relationships/notesMaster" Target="../notesMasters/notesMaster1.xml" /></Relationships>
</file>

<file path=ppt/notesSlides/_rels/notesSlide11.xml.rels>&#65279;<?xml version="1.0" encoding="utf-8" standalone="yes"?><Relationships xmlns="http://schemas.openxmlformats.org/package/2006/relationships"><Relationship Id="rId1" Type="http://schemas.openxmlformats.org/officeDocument/2006/relationships/slide" Target="../slides/slide11.xml" /><Relationship Id="rId2" Type="http://schemas.openxmlformats.org/officeDocument/2006/relationships/notesMaster" Target="../notesMasters/notesMaster1.xml" /></Relationships>
</file>

<file path=ppt/notesSlides/_rels/notesSlide12.xml.rels>&#65279;<?xml version="1.0" encoding="utf-8" standalone="yes"?><Relationships xmlns="http://schemas.openxmlformats.org/package/2006/relationships"><Relationship Id="rId1" Type="http://schemas.openxmlformats.org/officeDocument/2006/relationships/slide" Target="../slides/slide12.xml" /><Relationship Id="rId2" Type="http://schemas.openxmlformats.org/officeDocument/2006/relationships/notesMaster" Target="../notesMasters/notesMaster1.xml" /></Relationships>
</file>

<file path=ppt/notesSlides/_rels/notesSlide13.xml.rels>&#65279;<?xml version="1.0" encoding="utf-8" standalone="yes"?><Relationships xmlns="http://schemas.openxmlformats.org/package/2006/relationships"><Relationship Id="rId1" Type="http://schemas.openxmlformats.org/officeDocument/2006/relationships/slide" Target="../slides/slide13.xml" /><Relationship Id="rId2" Type="http://schemas.openxmlformats.org/officeDocument/2006/relationships/notesMaster" Target="../notesMasters/notesMaster1.xml" /></Relationships>
</file>

<file path=ppt/notesSlides/_rels/notesSlide14.xml.rels>&#65279;<?xml version="1.0" encoding="utf-8" standalone="yes"?><Relationships xmlns="http://schemas.openxmlformats.org/package/2006/relationships"><Relationship Id="rId1" Type="http://schemas.openxmlformats.org/officeDocument/2006/relationships/slide" Target="../slides/slide14.xml" /><Relationship Id="rId2" Type="http://schemas.openxmlformats.org/officeDocument/2006/relationships/notesMaster" Target="../notesMasters/notesMaster1.xml" /></Relationships>
</file>

<file path=ppt/notesSlides/_rels/notesSlide15.xml.rels>&#65279;<?xml version="1.0" encoding="utf-8" standalone="yes"?><Relationships xmlns="http://schemas.openxmlformats.org/package/2006/relationships"><Relationship Id="rId1" Type="http://schemas.openxmlformats.org/officeDocument/2006/relationships/slide" Target="../slides/slide15.xml" /><Relationship Id="rId2" Type="http://schemas.openxmlformats.org/officeDocument/2006/relationships/notesMaster" Target="../notesMasters/notesMaster1.xml" /></Relationships>
</file>

<file path=ppt/notesSlides/_rels/notesSlide16.xml.rels>&#65279;<?xml version="1.0" encoding="utf-8" standalone="yes"?><Relationships xmlns="http://schemas.openxmlformats.org/package/2006/relationships"><Relationship Id="rId1" Type="http://schemas.openxmlformats.org/officeDocument/2006/relationships/slide" Target="../slides/slide16.xml" /><Relationship Id="rId2" Type="http://schemas.openxmlformats.org/officeDocument/2006/relationships/notesMaster" Target="../notesMasters/notesMaster1.xml" /></Relationships>
</file>

<file path=ppt/notesSlides/_rels/notesSlide17.xml.rels>&#65279;<?xml version="1.0" encoding="utf-8" standalone="yes"?><Relationships xmlns="http://schemas.openxmlformats.org/package/2006/relationships"><Relationship Id="rId1" Type="http://schemas.openxmlformats.org/officeDocument/2006/relationships/slide" Target="../slides/slide17.xml" /><Relationship Id="rId2" Type="http://schemas.openxmlformats.org/officeDocument/2006/relationships/notesMaster" Target="../notesMasters/notesMaster1.xml" /></Relationships>
</file>

<file path=ppt/notesSlides/_rels/notesSlide18.xml.rels>&#65279;<?xml version="1.0" encoding="utf-8" standalone="yes"?><Relationships xmlns="http://schemas.openxmlformats.org/package/2006/relationships"><Relationship Id="rId1" Type="http://schemas.openxmlformats.org/officeDocument/2006/relationships/slide" Target="../slides/slide18.xml" /><Relationship Id="rId2" Type="http://schemas.openxmlformats.org/officeDocument/2006/relationships/notesMaster" Target="../notesMasters/notesMaster1.xml" /></Relationships>
</file>

<file path=ppt/notesSlides/_rels/notesSlide19.xml.rels>&#65279;<?xml version="1.0" encoding="utf-8" standalone="yes"?><Relationships xmlns="http://schemas.openxmlformats.org/package/2006/relationships"><Relationship Id="rId1" Type="http://schemas.openxmlformats.org/officeDocument/2006/relationships/slide" Target="../slides/slide19.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s>
</file>

<file path=ppt/notesSlides/_rels/notesSlide20.xml.rels>&#65279;<?xml version="1.0" encoding="utf-8" standalone="yes"?><Relationships xmlns="http://schemas.openxmlformats.org/package/2006/relationships"><Relationship Id="rId1" Type="http://schemas.openxmlformats.org/officeDocument/2006/relationships/slide" Target="../slides/slide20.xml" /><Relationship Id="rId2" Type="http://schemas.openxmlformats.org/officeDocument/2006/relationships/notesMaster" Target="../notesMasters/notesMaster1.xml" /></Relationships>
</file>

<file path=ppt/notesSlides/_rels/notesSlide21.xml.rels>&#65279;<?xml version="1.0" encoding="utf-8" standalone="yes"?><Relationships xmlns="http://schemas.openxmlformats.org/package/2006/relationships"><Relationship Id="rId1" Type="http://schemas.openxmlformats.org/officeDocument/2006/relationships/slide" Target="../slides/slide21.xml" /><Relationship Id="rId2" Type="http://schemas.openxmlformats.org/officeDocument/2006/relationships/notesMaster" Target="../notesMasters/notesMaster1.xml" /></Relationships>
</file>

<file path=ppt/notesSlides/_rels/notesSlide22.xml.rels>&#65279;<?xml version="1.0" encoding="utf-8" standalone="yes"?><Relationships xmlns="http://schemas.openxmlformats.org/package/2006/relationships"><Relationship Id="rId1" Type="http://schemas.openxmlformats.org/officeDocument/2006/relationships/slide" Target="../slides/slide22.xml" /><Relationship Id="rId2" Type="http://schemas.openxmlformats.org/officeDocument/2006/relationships/notesMaster" Target="../notesMasters/notesMaster1.xml" /></Relationships>
</file>

<file path=ppt/notesSlides/_rels/notesSlide23.xml.rels>&#65279;<?xml version="1.0" encoding="utf-8" standalone="yes"?><Relationships xmlns="http://schemas.openxmlformats.org/package/2006/relationships"><Relationship Id="rId1" Type="http://schemas.openxmlformats.org/officeDocument/2006/relationships/slide" Target="../slides/slide23.xml" /><Relationship Id="rId2" Type="http://schemas.openxmlformats.org/officeDocument/2006/relationships/notesMaster" Target="../notesMasters/notesMaster1.xml" /></Relationships>
</file>

<file path=ppt/notesSlides/_rels/notesSlide24.xml.rels>&#65279;<?xml version="1.0" encoding="utf-8" standalone="yes"?><Relationships xmlns="http://schemas.openxmlformats.org/package/2006/relationships"><Relationship Id="rId1" Type="http://schemas.openxmlformats.org/officeDocument/2006/relationships/slide" Target="../slides/slide24.xml" /><Relationship Id="rId2" Type="http://schemas.openxmlformats.org/officeDocument/2006/relationships/notesMaster" Target="../notesMasters/notesMaster1.xml" /></Relationships>
</file>

<file path=ppt/notesSlides/_rels/notesSlide25.xml.rels>&#65279;<?xml version="1.0" encoding="utf-8" standalone="yes"?><Relationships xmlns="http://schemas.openxmlformats.org/package/2006/relationships"><Relationship Id="rId1" Type="http://schemas.openxmlformats.org/officeDocument/2006/relationships/slide" Target="../slides/slide25.xml" /><Relationship Id="rId2" Type="http://schemas.openxmlformats.org/officeDocument/2006/relationships/notesMaster" Target="../notesMasters/notesMaster1.xml" /></Relationships>
</file>

<file path=ppt/notesSlides/_rels/notesSlide26.xml.rels>&#65279;<?xml version="1.0" encoding="utf-8" standalone="yes"?><Relationships xmlns="http://schemas.openxmlformats.org/package/2006/relationships"><Relationship Id="rId1" Type="http://schemas.openxmlformats.org/officeDocument/2006/relationships/slide" Target="../slides/slide26.xml" /><Relationship Id="rId2" Type="http://schemas.openxmlformats.org/officeDocument/2006/relationships/notesMaster" Target="../notesMasters/notesMaster1.xml" /></Relationships>
</file>

<file path=ppt/notesSlides/_rels/notesSlide27.xml.rels>&#65279;<?xml version="1.0" encoding="utf-8" standalone="yes"?><Relationships xmlns="http://schemas.openxmlformats.org/package/2006/relationships"><Relationship Id="rId1" Type="http://schemas.openxmlformats.org/officeDocument/2006/relationships/slide" Target="../slides/slide27.xml" /><Relationship Id="rId2" Type="http://schemas.openxmlformats.org/officeDocument/2006/relationships/notesMaster" Target="../notesMasters/notesMaster1.xml" /></Relationships>
</file>

<file path=ppt/notesSlides/_rels/notesSlide28.xml.rels>&#65279;<?xml version="1.0" encoding="utf-8" standalone="yes"?><Relationships xmlns="http://schemas.openxmlformats.org/package/2006/relationships"><Relationship Id="rId1" Type="http://schemas.openxmlformats.org/officeDocument/2006/relationships/slide" Target="../slides/slide28.xml" /><Relationship Id="rId2" Type="http://schemas.openxmlformats.org/officeDocument/2006/relationships/notesMaster" Target="../notesMasters/notesMaster1.xml" /></Relationships>
</file>

<file path=ppt/notesSlides/_rels/notesSlide29.xml.rels>&#65279;<?xml version="1.0" encoding="utf-8" standalone="yes"?><Relationships xmlns="http://schemas.openxmlformats.org/package/2006/relationships"><Relationship Id="rId1" Type="http://schemas.openxmlformats.org/officeDocument/2006/relationships/slide" Target="../slides/slide29.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s>
</file>

<file path=ppt/notesSlides/_rels/notesSlide30.xml.rels>&#65279;<?xml version="1.0" encoding="utf-8" standalone="yes"?><Relationships xmlns="http://schemas.openxmlformats.org/package/2006/relationships"><Relationship Id="rId1" Type="http://schemas.openxmlformats.org/officeDocument/2006/relationships/slide" Target="../slides/slide30.xml" /><Relationship Id="rId2" Type="http://schemas.openxmlformats.org/officeDocument/2006/relationships/notesMaster" Target="../notesMasters/notesMaster1.xml" /></Relationships>
</file>

<file path=ppt/notesSlides/_rels/notesSlide31.xml.rels>&#65279;<?xml version="1.0" encoding="utf-8" standalone="yes"?><Relationships xmlns="http://schemas.openxmlformats.org/package/2006/relationships"><Relationship Id="rId1" Type="http://schemas.openxmlformats.org/officeDocument/2006/relationships/slide" Target="../slides/slide31.xml" /><Relationship Id="rId2" Type="http://schemas.openxmlformats.org/officeDocument/2006/relationships/notesMaster" Target="../notesMasters/notesMaster1.xml" /></Relationships>
</file>

<file path=ppt/notesSlides/_rels/notesSlide32.xml.rels>&#65279;<?xml version="1.0" encoding="utf-8" standalone="yes"?><Relationships xmlns="http://schemas.openxmlformats.org/package/2006/relationships"><Relationship Id="rId1" Type="http://schemas.openxmlformats.org/officeDocument/2006/relationships/slide" Target="../slides/slide32.xml" /><Relationship Id="rId2" Type="http://schemas.openxmlformats.org/officeDocument/2006/relationships/notesMaster" Target="../notesMasters/notesMaster1.xml" /></Relationships>
</file>

<file path=ppt/notesSlides/_rels/notesSlide33.xml.rels>&#65279;<?xml version="1.0" encoding="utf-8" standalone="yes"?><Relationships xmlns="http://schemas.openxmlformats.org/package/2006/relationships"><Relationship Id="rId1" Type="http://schemas.openxmlformats.org/officeDocument/2006/relationships/slide" Target="../slides/slide33.xml" /><Relationship Id="rId2" Type="http://schemas.openxmlformats.org/officeDocument/2006/relationships/notesMaster" Target="../notesMasters/notesMaster1.xml" /></Relationships>
</file>

<file path=ppt/notesSlides/_rels/notesSlide34.xml.rels>&#65279;<?xml version="1.0" encoding="utf-8" standalone="yes"?><Relationships xmlns="http://schemas.openxmlformats.org/package/2006/relationships"><Relationship Id="rId1" Type="http://schemas.openxmlformats.org/officeDocument/2006/relationships/slide" Target="../slides/slide34.xml" /><Relationship Id="rId2" Type="http://schemas.openxmlformats.org/officeDocument/2006/relationships/notesMaster" Target="../notesMasters/notesMaster1.xml" /></Relationships>
</file>

<file path=ppt/notesSlides/_rels/notesSlide35.xml.rels>&#65279;<?xml version="1.0" encoding="utf-8" standalone="yes"?><Relationships xmlns="http://schemas.openxmlformats.org/package/2006/relationships"><Relationship Id="rId1" Type="http://schemas.openxmlformats.org/officeDocument/2006/relationships/slide" Target="../slides/slide35.xml" /><Relationship Id="rId2" Type="http://schemas.openxmlformats.org/officeDocument/2006/relationships/notesMaster" Target="../notesMasters/notesMaster1.xml" /></Relationships>
</file>

<file path=ppt/notesSlides/_rels/notesSlide36.xml.rels>&#65279;<?xml version="1.0" encoding="utf-8" standalone="yes"?><Relationships xmlns="http://schemas.openxmlformats.org/package/2006/relationships"><Relationship Id="rId1" Type="http://schemas.openxmlformats.org/officeDocument/2006/relationships/slide" Target="../slides/slide36.xml" /><Relationship Id="rId2" Type="http://schemas.openxmlformats.org/officeDocument/2006/relationships/notesMaster" Target="../notesMasters/notesMaster1.xml" /></Relationships>
</file>

<file path=ppt/notesSlides/_rels/notesSlide37.xml.rels>&#65279;<?xml version="1.0" encoding="utf-8" standalone="yes"?><Relationships xmlns="http://schemas.openxmlformats.org/package/2006/relationships"><Relationship Id="rId1" Type="http://schemas.openxmlformats.org/officeDocument/2006/relationships/slide" Target="../slides/slide37.xml" /><Relationship Id="rId2" Type="http://schemas.openxmlformats.org/officeDocument/2006/relationships/notesMaster" Target="../notesMasters/notesMaster1.xml" /></Relationships>
</file>

<file path=ppt/notesSlides/_rels/notesSlide38.xml.rels>&#65279;<?xml version="1.0" encoding="utf-8" standalone="yes"?><Relationships xmlns="http://schemas.openxmlformats.org/package/2006/relationships"><Relationship Id="rId1" Type="http://schemas.openxmlformats.org/officeDocument/2006/relationships/slide" Target="../slides/slide38.xml" /><Relationship Id="rId2" Type="http://schemas.openxmlformats.org/officeDocument/2006/relationships/notesMaster" Target="../notesMasters/notesMaster1.xml" /></Relationships>
</file>

<file path=ppt/notesSlides/_rels/notesSlide39.xml.rels>&#65279;<?xml version="1.0" encoding="utf-8" standalone="yes"?><Relationships xmlns="http://schemas.openxmlformats.org/package/2006/relationships"><Relationship Id="rId1" Type="http://schemas.openxmlformats.org/officeDocument/2006/relationships/slide" Target="../slides/slide39.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4.xml" /><Relationship Id="rId2" Type="http://schemas.openxmlformats.org/officeDocument/2006/relationships/notesMaster" Target="../notesMasters/notesMaster1.xml" /></Relationships>
</file>

<file path=ppt/notesSlides/_rels/notesSlide40.xml.rels>&#65279;<?xml version="1.0" encoding="utf-8" standalone="yes"?><Relationships xmlns="http://schemas.openxmlformats.org/package/2006/relationships"><Relationship Id="rId1" Type="http://schemas.openxmlformats.org/officeDocument/2006/relationships/slide" Target="../slides/slide40.xml" /><Relationship Id="rId2" Type="http://schemas.openxmlformats.org/officeDocument/2006/relationships/notesMaster" Target="../notesMasters/notesMaster1.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5.xml" /><Relationship Id="rId2" Type="http://schemas.openxmlformats.org/officeDocument/2006/relationships/notesMaster" Target="../notesMasters/notesMaster1.xml" /></Relationships>
</file>

<file path=ppt/notesSlides/_rels/notesSlide6.xml.rels>&#65279;<?xml version="1.0" encoding="utf-8" standalone="yes"?><Relationships xmlns="http://schemas.openxmlformats.org/package/2006/relationships"><Relationship Id="rId1" Type="http://schemas.openxmlformats.org/officeDocument/2006/relationships/slide" Target="../slides/slide6.xml" /><Relationship Id="rId2" Type="http://schemas.openxmlformats.org/officeDocument/2006/relationships/notesMaster" Target="../notesMasters/notesMaster1.xml" /></Relationships>
</file>

<file path=ppt/notesSlides/_rels/notesSlide7.xml.rels>&#65279;<?xml version="1.0" encoding="utf-8" standalone="yes"?><Relationships xmlns="http://schemas.openxmlformats.org/package/2006/relationships"><Relationship Id="rId1" Type="http://schemas.openxmlformats.org/officeDocument/2006/relationships/slide" Target="../slides/slide7.xml" /><Relationship Id="rId2" Type="http://schemas.openxmlformats.org/officeDocument/2006/relationships/notesMaster" Target="../notesMasters/notesMaster1.xml" /></Relationships>
</file>

<file path=ppt/notesSlides/_rels/notesSlide8.xml.rels>&#65279;<?xml version="1.0" encoding="utf-8" standalone="yes"?><Relationships xmlns="http://schemas.openxmlformats.org/package/2006/relationships"><Relationship Id="rId1" Type="http://schemas.openxmlformats.org/officeDocument/2006/relationships/slide" Target="../slides/slide8.xml" /><Relationship Id="rId2" Type="http://schemas.openxmlformats.org/officeDocument/2006/relationships/notesMaster" Target="../notesMasters/notesMaster1.xml" /></Relationships>
</file>

<file path=ppt/notesSlides/_rels/notesSlide9.xml.rels>&#65279;<?xml version="1.0" encoding="utf-8" standalone="yes"?><Relationships xmlns="http://schemas.openxmlformats.org/package/2006/relationships"><Relationship Id="rId1" Type="http://schemas.openxmlformats.org/officeDocument/2006/relationships/slide" Target="../slides/slide9.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15 </a:t>
            </a:r>
            <a:r>
              <a:rPr lang="en-US" altLang="en-US">
                <a:latin typeface="Arial" pitchFamily="34" charset="0"/>
                <a:ea typeface="Arial" pitchFamily="34" charset="0"/>
              </a:rPr>
              <a:t>Aximopsis sp. from Colombia, mesopleuron in ventral view: AsA, adscrobal area; ApVs, anterior projection of ventral shelf; CxC2, midcoxal cavities; EpC, epicnemial carina; Epm, epicnemium; FmS, femoral scrobe (= femoral depression); L Pct, lateral prepectus; MsFP, mesofurcal pit; MtFP, metafurcal pit; Mtpl, metapleuron; Sl Pct, sublateral prepectus; Pct, subventral carinae of prepectus; VS Mspl, ventral shelf of mesopleuron; VS Mtpl, ventral shelf of metapleuron; Vt Pct, ventral prepectus.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7BC443B-E609-4EFD-9282-564E2F7C7677}" type="slidenum">
              <a:rPr lang="en-US" altLang="en-US" sz="1200"/>
              <a:t>1</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Figures 108–116 </a:t>
            </a:r>
            <a:r>
              <a:rPr lang="en-US" altLang="en-US">
                <a:latin typeface="Arial" pitchFamily="34" charset="0"/>
                <a:ea typeface="Arial" pitchFamily="34" charset="0"/>
              </a:rPr>
              <a:t>Figures 108–111: patterns of sculpture–108, Buresium rufum(lower face); 109, Bruchophagus bajarii(scutellum); 110, Eurytominae Ecuador (scutellum); 111, Pseudosystole hofferi(scutellum). Figures 112–116: Mesosoma in dorsal view; 112, Buresium rufum; 113, Eurytominae Ecuador; 114, Tetramesa romana; 115, Pseudosystole hofferi; 116, Aximogastra Guinea.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7BC443B-E609-4EFD-9282-564E2F7C7677}" type="slidenum">
              <a:rPr lang="en-US" altLang="en-US" sz="1200"/>
              <a:t>10</a:t>
            </a:fld>
            <a:endParaRPr lang="en-US"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2 </a:t>
            </a:r>
            <a:r>
              <a:rPr lang="en-US" altLang="en-US">
                <a:latin typeface="Arial" pitchFamily="34" charset="0"/>
                <a:ea typeface="Arial" pitchFamily="34" charset="0"/>
              </a:rPr>
              <a:t>Cumulative number of described species of Eurytomidae distributed from less diverse genera to most diverse. Data from Noyes (2002).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7BC443B-E609-4EFD-9282-564E2F7C7677}" type="slidenum">
              <a:rPr lang="en-US" altLang="en-US" sz="1200"/>
              <a:t>11</a:t>
            </a:fld>
            <a:endParaRPr lang="en-US" alt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 </a:t>
            </a:r>
            <a:r>
              <a:rPr lang="en-US" altLang="en-US">
                <a:latin typeface="Arial" pitchFamily="34" charset="0"/>
                <a:ea typeface="Arial" pitchFamily="34" charset="0"/>
              </a:rPr>
              <a:t>Described species of Eurytomidae: classes of biodiversity (number of species described within each genus) according to genus. Data from Noyes (2002).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7BC443B-E609-4EFD-9282-564E2F7C7677}" type="slidenum">
              <a:rPr lang="en-US" altLang="en-US" sz="1200"/>
              <a:t>12</a:t>
            </a:fld>
            <a:endParaRPr lang="en-US" alt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Figures 18–29 </a:t>
            </a:r>
            <a:r>
              <a:rPr lang="en-US" altLang="en-US">
                <a:latin typeface="Arial" pitchFamily="34" charset="0"/>
                <a:ea typeface="Arial" pitchFamily="34" charset="0"/>
              </a:rPr>
              <a:t>Figures 18–28: head in frontal view–18, Buresium rufum; 19, Eurytominae Ecuador; 20, Eurytoma Mourèze; 21, Bruchophagus Guyoniana; 22, Eurytoma cressoni; 23, Phylloxeroxenus San Alberto; 24, Eurytoma dentata; 25, Eurytoma braconidis; 26, Axima brevicornis; 27, Eurytoma gyorfii; 28, Aximopsis Colombia 2. Figure 29. Head in dorsal view; Bephratoides Shushufindi.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7BC443B-E609-4EFD-9282-564E2F7C7677}" type="slidenum">
              <a:rPr lang="en-US" altLang="en-US" sz="1200"/>
              <a:t>13</a:t>
            </a:fld>
            <a:endParaRPr lang="en-US" alt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Figures 30–41 </a:t>
            </a:r>
            <a:r>
              <a:rPr lang="en-US" altLang="en-US">
                <a:latin typeface="Arial" pitchFamily="34" charset="0"/>
                <a:ea typeface="Arial" pitchFamily="34" charset="0"/>
              </a:rPr>
              <a:t>Figure 30: head in laterodorsal view–30, Prodecatoma maculiventris. Figures 31–35: lower face and intertorular space (ITS); 31, Buresium rufum; 32, Eurytominae Ecuador; 33, Sycophila Benin; 34, Ficomila Gabon; 35, Bephratelloides pomorum. Figures 36, 37: ITS–36, Tetramesa fulvicollis; 37, Eurytoma collaris. Figures 38–41: antennal scrobes–38, Aximogastra Ecuador; 39, Prodecatoma philodendri; 40, Paradecatoma Combretum 2; 41, Eurytoma nodularis.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7BC443B-E609-4EFD-9282-564E2F7C7677}" type="slidenum">
              <a:rPr lang="en-US" altLang="en-US" sz="1200"/>
              <a:t>14</a:t>
            </a:fld>
            <a:endParaRPr lang="en-US" alt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Figures 42–53 </a:t>
            </a:r>
            <a:r>
              <a:rPr lang="en-US" altLang="en-US">
                <a:latin typeface="Arial" pitchFamily="34" charset="0"/>
                <a:ea typeface="Arial" pitchFamily="34" charset="0"/>
              </a:rPr>
              <a:t>Head in posterior view: 42, Glyphomerus stigma; 43, Buresium rufum; 44, Aranedra millsi; 45, Aiolomorphus rhopaloides; 46, Tetramesa romana; 47, Bruchophagus Alicante; 48, Bruchophagus phlei; 49, Bruchophagus caucasicus; 50, Eurytoma compressa; 51, Bephratoides Shushufindi; 52, Conoaxima affinis; 53, Aximopsis Colombia 1.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7BC443B-E609-4EFD-9282-564E2F7C7677}" type="slidenum">
              <a:rPr lang="en-US" altLang="en-US" sz="1200"/>
              <a:t>15</a:t>
            </a:fld>
            <a:endParaRPr lang="en-US" alt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Figures 54–62 </a:t>
            </a:r>
            <a:r>
              <a:rPr lang="en-US" altLang="en-US">
                <a:latin typeface="Arial" pitchFamily="34" charset="0"/>
                <a:ea typeface="Arial" pitchFamily="34" charset="0"/>
              </a:rPr>
              <a:t>Postgena and postgenal bridge (PGB): 54, Glyphomerus stigma; 55, Hockeria unicolor; 56, Aranedra millsi; 57, Tetramesa Dordogne; 58, Isosomodes Costa Rica; 59, Sycophila biguttata; 60, Prodecatomidea Cameroon; 61, Eurytoma ficusgallae; 62, Paradecatoma Combretum 2.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7BC443B-E609-4EFD-9282-564E2F7C7677}" type="slidenum">
              <a:rPr lang="en-US" altLang="en-US" sz="1200"/>
              <a:t>16</a:t>
            </a:fld>
            <a:endParaRPr lang="en-US" alt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Figures 63–71 </a:t>
            </a:r>
            <a:r>
              <a:rPr lang="en-US" altLang="en-US">
                <a:latin typeface="Arial" pitchFamily="34" charset="0"/>
                <a:ea typeface="Arial" pitchFamily="34" charset="0"/>
              </a:rPr>
              <a:t>Figures 63–67: postgena and postgenal bridge–63, Eurytoma obtusiventriz; 64, Eurytoma sp., braconidis species group; 65, Eurytoma San Alberto 1; 66, Syceurytoma ficus; 67, Eurytoma plotnikovi. Figure 68: ventral part of postgena–Eurytoma braconidis. Figures 69–71: postgenal bridge; 69, Heimbra opaca; 70, Rileya pulchra; 71, Eurytominae Ecuador.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7BC443B-E609-4EFD-9282-564E2F7C7677}" type="slidenum">
              <a:rPr lang="en-US" altLang="en-US" sz="1200"/>
              <a:t>17</a:t>
            </a:fld>
            <a:endParaRPr lang="en-US" alt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Figures 72–80 </a:t>
            </a:r>
            <a:r>
              <a:rPr lang="en-US" altLang="en-US">
                <a:latin typeface="Arial" pitchFamily="34" charset="0"/>
                <a:ea typeface="Arial" pitchFamily="34" charset="0"/>
              </a:rPr>
              <a:t>Postgenal bridge: 72, Aiolomorphus rhopaloides; 73, Pseudosystole hofferi; 74, Ficomila Gabon; 75, Risbecoma capensis; 76, Eurytoma cressoni; 77, Eurytoma obtusiventris; 78, Eurytoma pistaciae; 79, Bruchophagus phlei; 80, Axima brevicornis.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7BC443B-E609-4EFD-9282-564E2F7C7677}" type="slidenum">
              <a:rPr lang="en-US" altLang="en-US" sz="1200"/>
              <a:t>18</a:t>
            </a:fld>
            <a:endParaRPr lang="en-US" alt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Figures 81–92 </a:t>
            </a:r>
            <a:r>
              <a:rPr lang="en-US" altLang="en-US">
                <a:latin typeface="Arial" pitchFamily="34" charset="0"/>
                <a:ea typeface="Arial" pitchFamily="34" charset="0"/>
              </a:rPr>
              <a:t>Figures 81–83: postgenal bridge–81, Eurytoma Cébazan; 82, Risbecoma capensis; 83, Aximopsis Colombia 1. Figures 84–92: postgenal bridge, ornamentation of median stripe–84, Glyphomerus stigma; 85, Heimbra opaca; 86, Rileya pulchra; 87, Aximogastra Guinea; 88, Bephratoides Shushufindi; 89, Eurytoma cressoni; 90, Prodecatomidea Cameroon; 91, Eurytoma morio; 92, Eurytoma braconidis.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7BC443B-E609-4EFD-9282-564E2F7C7677}" type="slidenum">
              <a:rPr lang="en-US" altLang="en-US" sz="1200"/>
              <a:t>19</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16 </a:t>
            </a:r>
            <a:r>
              <a:rPr lang="en-US" altLang="en-US">
                <a:latin typeface="Arial" pitchFamily="34" charset="0"/>
                <a:ea typeface="Arial" pitchFamily="34" charset="0"/>
              </a:rPr>
              <a:t>Eurytoma cressoni, metapleuron in ventral view: AdpA, adpetiolar area; CxC3, hind coxal cavities; PcC, precoxal carinae; PeC, petiolar cavity; LMtpl, lateral metapleuron; MtFP, metafurcal pit; SmC, submedian carinae; VS Mtpl, ventral shelf of metapleuron.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7BC443B-E609-4EFD-9282-564E2F7C7677}" type="slidenum">
              <a:rPr lang="en-US" altLang="en-US" sz="1200"/>
              <a:t>2</a:t>
            </a:fld>
            <a:endParaRPr lang="en-US" alt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Figures 117–126 </a:t>
            </a:r>
            <a:r>
              <a:rPr lang="en-US" altLang="en-US">
                <a:latin typeface="Arial" pitchFamily="34" charset="0"/>
                <a:ea typeface="Arial" pitchFamily="34" charset="0"/>
              </a:rPr>
              <a:t>Figures 117, 118: mesosoma in dorsal view–117, Eurytoma Mourèze; 118, Aximopsis Colombia 2. Figure 119: Dorsal part of pronotum in lateral view; Bephratoides Shushufindi. Figure 120: pronotum in lateral view; Eurytoma dentata. Figures 121, 122: mesonotum in dorsal view–121, Eurytoma aspila; 122, Eurytoma ochraceipes. Figure 123: scutellum; Eurytoma fumipennis. Figures 124–126: Propodeum in dorsal view; 124, ArchiRileya Cicada; 125, Tetramesa romana; 126, Sycophila Benin.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7BC443B-E609-4EFD-9282-564E2F7C7677}" type="slidenum">
              <a:rPr lang="en-US" altLang="en-US" sz="1200"/>
              <a:t>20</a:t>
            </a:fld>
            <a:endParaRPr lang="en-US" alt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Figures 127–138 </a:t>
            </a:r>
            <a:r>
              <a:rPr lang="en-US" altLang="en-US">
                <a:latin typeface="Arial" pitchFamily="34" charset="0"/>
                <a:ea typeface="Arial" pitchFamily="34" charset="0"/>
              </a:rPr>
              <a:t>Figures 127–131: propodeum–127, Sycophila biguttata; 128, Eurytoma ochraceipes; 129, Bruchophagus roddi; 130, Eurytoma collaris; 131, Conoaxima affinis. Figure 132: mesosoma in lateral view; Bephratoides Shushufindi. Figure 133: Mesosoma, anterior part in lateral view; Aximopsis Colombia 1. Figure 134: Pronotum and prepectus in lateral view; Eurytoma braconidis. Figures 135–138: mesopleuron in lateral view; 135, Eurytoma dentata; 136, Eurytoma Cébazan; 137, Plutarchia bicariniventris; 138, Eurytoma braconidis.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7BC443B-E609-4EFD-9282-564E2F7C7677}" type="slidenum">
              <a:rPr lang="en-US" altLang="en-US" sz="1200"/>
              <a:t>21</a:t>
            </a:fld>
            <a:endParaRPr lang="en-US" alt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Figures 139–150 </a:t>
            </a:r>
            <a:r>
              <a:rPr lang="en-US" altLang="en-US">
                <a:latin typeface="Arial" pitchFamily="34" charset="0"/>
                <a:ea typeface="Arial" pitchFamily="34" charset="0"/>
              </a:rPr>
              <a:t>Figures 139, 140: Mesopleuron in lateral view–139, Bruchophagus squamea; 140, Eurytoma compressa. Figure 141: scutellum in lateral view; Eurytoma Peru 1. Figure 142: propodeum in lateral view; 142, Eurytoma dentata. Figures 143, 144, 148: meso- and metapleuron in ventral view–143, Heimbra opaca; 144, Aximogastra Guinea; 148, Prodecatomidea Cameroon. Figures 146, 147: mesopleuron in anterior view; 146, Syceurytoma ficus; 147, Bephratelloides pomorum. Figures 145, 149, 150: prepectus in ventral view; 145, Tetramesa romana; 149, Bruchophagus Alicante; 150, Phylloxeroxenus San Alberto 2.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7BC443B-E609-4EFD-9282-564E2F7C7677}" type="slidenum">
              <a:rPr lang="en-US" altLang="en-US" sz="1200"/>
              <a:t>22</a:t>
            </a:fld>
            <a:endParaRPr lang="en-US" alt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Figures 151–159 </a:t>
            </a:r>
            <a:r>
              <a:rPr lang="en-US" altLang="en-US">
                <a:latin typeface="Arial" pitchFamily="34" charset="0"/>
                <a:ea typeface="Arial" pitchFamily="34" charset="0"/>
              </a:rPr>
              <a:t>Figures 151, 152, 154, 157, 158: meso- and metapleuron in ventral view–151, Rileya pulchra; 152, Bruchophagus Guyoniana; 154, Bruchophagus phlei; 157, Eurytoma lepidopterae; 158, Tenuipetiolus Guadeloupe. Figures 153 and 156: mesopleuron in ventral view–153, Ficomila Gabon; 156, Eurytoma Senegal. Figure 155: mesopleuron in lateroventral view; Bruchophagus caucasicus. Figure 159: mesosoma in lateroventral view; Eurytoma San Alberto 1.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7BC443B-E609-4EFD-9282-564E2F7C7677}" type="slidenum">
              <a:rPr lang="en-US" altLang="en-US" sz="1200"/>
              <a:t>23</a:t>
            </a:fld>
            <a:endParaRPr lang="en-US" alt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Figures 160–171 </a:t>
            </a:r>
            <a:r>
              <a:rPr lang="en-US" altLang="en-US">
                <a:latin typeface="Arial" pitchFamily="34" charset="0"/>
                <a:ea typeface="Arial" pitchFamily="34" charset="0"/>
              </a:rPr>
              <a:t>Figures 160–164: meso- and metapleuron in ventral view–160, Prodecatoma maculiventris; 161, Eurytoma ficusgallae; 162, Axima brevicornis; 163, Eurytoma Cébazan; 164, Eurytoma braconidis. Figure 165: mesopleuron in ventral view; Conoaxima affinis. Figures 166, 167, 168, 170: metapleuron in ventral view; 166, Glyphomerus stigma; 167, Buresium rufum; 168, Archirileya Cicada; 170, Bruchophagus Alicante. Figure 169: metapleuron (after dissection) in anterior view (internal skeleton visible)–Archirileya Cicada. Figure 171: hind coxal cavity and metafurcal pit (enlarged)–Rileya pulchra.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7BC443B-E609-4EFD-9282-564E2F7C7677}" type="slidenum">
              <a:rPr lang="en-US" altLang="en-US" sz="1200"/>
              <a:t>24</a:t>
            </a:fld>
            <a:endParaRPr lang="en-US" alt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Figures 172–186 </a:t>
            </a:r>
            <a:r>
              <a:rPr lang="en-US" altLang="en-US">
                <a:latin typeface="Arial" pitchFamily="34" charset="0"/>
                <a:ea typeface="Arial" pitchFamily="34" charset="0"/>
              </a:rPr>
              <a:t>Figures 172, 173: metapleuron in ventral view–172, Eurytoma obtusiventris; 173, Eurytoma ochraceipes. Figures 174–180: fore coxa in anterior view–174, Bruchophagus squamea; 175, Bruchophagus Alicante; 176, Eurytoma robusta; 177, Eurytoma Cébazan; 178, Eurytoma dentata; 179, Axima brevicornis; 180, Aximopsis Colombia 1. Figures 181–183: hind coxa in lateral view–181, Bruchophagus phlei; 182, Eurytoma Cébazan; 183, Eurytoma morio. Figure 184: hind tibia, part (enlarged)–Eurytoma Cébazan. Figures 185, 186: hind tibia in lateral view–185, Sycophila biguttata; 186, Eurytoma Combodia.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7BC443B-E609-4EFD-9282-564E2F7C7677}" type="slidenum">
              <a:rPr lang="en-US" altLang="en-US" sz="1200"/>
              <a:t>25</a:t>
            </a:fld>
            <a:endParaRPr lang="en-US" alt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Figures 187–197 </a:t>
            </a:r>
            <a:r>
              <a:rPr lang="en-US" altLang="en-US">
                <a:latin typeface="Arial" pitchFamily="34" charset="0"/>
                <a:ea typeface="Arial" pitchFamily="34" charset="0"/>
              </a:rPr>
              <a:t>Figures 187–192: petiole and base of gaster in lateral view; 187, Rileya pulchra; 188, Eurytominae Ecuador; 189, Tetramesa fulvicollis; 190, Eurytoma cressoni; 191, Phylloxeroxenus San Alberto; 192, Axima brevicornis. Figure 193: petiole in ventral view–Eurytoma nodularis. Figure 194: base of gaster in frontal view–Bruchophagus squamea. Figure 195: petiole and median part of first gastral tergite in frontal view–Eurytoma volkovi. Figure 196: petiole and gaster–Axima brevicornis. Figure 197: syntergum in lateral view–Eurytoma amygdali.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7BC443B-E609-4EFD-9282-564E2F7C7677}" type="slidenum">
              <a:rPr lang="en-US" altLang="en-US" sz="1200"/>
              <a:t>26</a:t>
            </a:fld>
            <a:endParaRPr lang="en-US" alt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Figures 198–212 </a:t>
            </a:r>
            <a:r>
              <a:rPr lang="en-US" altLang="en-US">
                <a:latin typeface="Arial" pitchFamily="34" charset="0"/>
                <a:ea typeface="Arial" pitchFamily="34" charset="0"/>
              </a:rPr>
              <a:t>Figures 198, 199: head in frontal view–198, Philolema carinigena; 199, Aximogastroma longigastris. Figures 200, 201: head and pronotum in lateral view; 200, Masneroma angulifera; 201, Banyoma philippinensis. Figure 202: female antenna–Endobia donacis. Figures 203, 204: mesosoma in dorsal view–203, Ramanuja swarmanus; 204, Banyoma philippinensis. Figures 205–208: marginal, stigmal, and postmarginal veins of forewing–205, Aiolomorphus rhopaloides; 206, Eurytoma sp., ros species group; 207, Eurytoma sp., morio species group; 208, Sycophila kestraneura. Figure 209: gaster in dorsal view–Prodecatomidea bekiliens. Figures 210, 211: gaster in lateral view–210, Gibsonoma budhai; 211, Aximogastroma longigastris. Figure 212: hind tarsus; Endobia donacis.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7BC443B-E609-4EFD-9282-564E2F7C7677}" type="slidenum">
              <a:rPr lang="en-US" altLang="en-US" sz="1200"/>
              <a:t>27</a:t>
            </a:fld>
            <a:endParaRPr lang="en-US" alt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3 </a:t>
            </a:r>
            <a:r>
              <a:rPr lang="en-US" altLang="en-US">
                <a:latin typeface="Arial" pitchFamily="34" charset="0"/>
                <a:ea typeface="Arial" pitchFamily="34" charset="0"/>
              </a:rPr>
              <a:t>Cladogram 1. Phylogeny of the Eurytominae: strict consensus tree (= CS) of the equally weighted trees (n = 35). Study carried out with 150 morphological characters and 178 taxa using a ‘consensus weighting approach’ as defined in the text (Step 3 of Analysis 1). Boostrap values are given above the branches. Length of the tree: 165.96; consistency index, CI = 0.275; retention index, RI = 0.844; rescaled consistency index, RC = 0.232. The generic groups, large genera, and some species groups, as defined in the text, are shaded. The Bephra group is not monophyletic on this cladogram. Syceurytoma ficus and the Eurytoma from San Alberto were finally excluded from the Phylloxeroxenus clade; they are shaded in dark grey to underline an ambiguous placement on this cladogram. Plutarchia always branches within the genus Philolema sensu largo in all cladograms. As this placement seems doubtful the genus is also superimposed. Putative placement of the type species for each of the largest genera is indicated.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7BC443B-E609-4EFD-9282-564E2F7C7677}" type="slidenum">
              <a:rPr lang="en-US" altLang="en-US" sz="1200"/>
              <a:t>28</a:t>
            </a:fld>
            <a:endParaRPr lang="en-US" altLang="en-US"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3 </a:t>
            </a:r>
            <a:r>
              <a:rPr lang="en-US" altLang="en-US">
                <a:latin typeface="Arial" pitchFamily="34" charset="0"/>
                <a:ea typeface="Arial" pitchFamily="34" charset="0"/>
              </a:rPr>
              <a:t>Cladogram 1. Phylogeny of the Eurytominae: strict consensus tree (= CS) of the equally weighted trees (n = 35). Study carried out with 150 morphological characters and 178 taxa using a ‘consensus weighting approach’ as defined in the text (Step 3 of Analysis 1). Boostrap values are given above the branches. Length of the tree: 165.96; consistency index, CI = 0.275; retention index, RI = 0.844; rescaled consistency index, RC = 0.232. The generic groups, large genera, and some species groups, as defined in the text, are shaded. The Bephra group is not monophyletic on this cladogram. Syceurytoma ficus and the Eurytoma from San Alberto were finally excluded from the Phylloxeroxenus clade; they are shaded in dark grey to underline an ambiguous placement on this cladogram. Plutarchia always branches within the genus Philolema sensu largo in all cladograms. As this placement seems doubtful the genus is also superimposed. Putative placement of the type species for each of the largest genera is indicated.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7BC443B-E609-4EFD-9282-564E2F7C7677}" type="slidenum">
              <a:rPr lang="en-US" altLang="en-US" sz="1200"/>
              <a:t>29</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17 </a:t>
            </a:r>
            <a:r>
              <a:rPr lang="en-US" altLang="en-US">
                <a:latin typeface="Arial" pitchFamily="34" charset="0"/>
                <a:ea typeface="Arial" pitchFamily="34" charset="0"/>
              </a:rPr>
              <a:t>Bruchophagus caucasicus, gastral petiole in lateral view: AaPet, articular area of petiole; AR S1, anterior ridge delimiting petiolar part of first gastral sternum (S1) from petiole; BPet, body of petiole; DT, dorsal tooth; LH, line of hairs; LSAa, lateral setae on articular area; LT, lateral tooth; S1Pet, Petiolar part of the first gastral sternite; T1, first gastral tergite.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7BC443B-E609-4EFD-9282-564E2F7C7677}" type="slidenum">
              <a:rPr lang="en-US" altLang="en-US" sz="1200"/>
              <a:t>3</a:t>
            </a:fld>
            <a:endParaRPr lang="en-US" altLang="en-US"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4 </a:t>
            </a:r>
            <a:r>
              <a:rPr lang="en-US" altLang="en-US">
                <a:latin typeface="Arial" pitchFamily="34" charset="0"/>
                <a:ea typeface="Arial" pitchFamily="34" charset="0"/>
              </a:rPr>
              <a:t>Cladogram 2. Phylogeny of the Eurytominae: strict consensus tree (CS) of the equally weighted trees (n= 35). Study carried out with 150 morphological characters and 56 taxa using a ‘successive approach’ as defined in the text (Step 4 of Analysis 1). Bootstrap values are given above the branches. Length of the tree: 262.92; consistency index, CI = 0.353; retention index, RI = 0.856; rescaled consistency index, RC = 0.302.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7BC443B-E609-4EFD-9282-564E2F7C7677}" type="slidenum">
              <a:rPr lang="en-US" altLang="en-US" sz="1200"/>
              <a:t>30</a:t>
            </a:fld>
            <a:endParaRPr lang="en-US" altLang="en-US"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5 </a:t>
            </a:r>
            <a:r>
              <a:rPr lang="en-US" altLang="en-US">
                <a:latin typeface="Arial" pitchFamily="34" charset="0"/>
                <a:ea typeface="Arial" pitchFamily="34" charset="0"/>
              </a:rPr>
              <a:t>(A) Cladogram 3A. Phylogeny of the Eurytominae: strict consensus tree (CS) of the equally weighted trees (n= 45). Study carried out with 156 morphological characters and 178 taxa using a ‘successive approach’ as defined in the text (Step 5 of Analysis 1). Bootstrap values are given above the branches. Length of the tree: 463.459; consistency index, CI = 0.201; retention index, RI = 0.813; rescaled consistency index, RC = 0.164. The generic groups, the large genera, and some species groups, as defined in the text, are shaded. The bajarii species group is included here in the Tetramesa genus group, whereas it branches within the Risbecoma genus group in other cladograms. It is therefore shaded in dark grey to denote an ambiguous placement. The same is true for Aiolomorphus rhopaloides, which generally branches on a basal node of Eurytominae, not within the Phylloxeroxenus clade. Putative placement of the type species for each of the largest genera is indicated. (B) Cladogram 3B. Cladogram 3 with feeding habits, when known, mapped on cladogram 3: phytophagous vs. entomophagus. Taxa not shaded or surrounded denote unknown or ambiguous feeding habit.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7BC443B-E609-4EFD-9282-564E2F7C7677}" type="slidenum">
              <a:rPr lang="en-US" altLang="en-US" sz="1200"/>
              <a:t>31</a:t>
            </a:fld>
            <a:endParaRPr lang="en-US" alt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5 </a:t>
            </a:r>
            <a:r>
              <a:rPr lang="en-US" altLang="en-US">
                <a:latin typeface="Arial" pitchFamily="34" charset="0"/>
                <a:ea typeface="Arial" pitchFamily="34" charset="0"/>
              </a:rPr>
              <a:t>(A) Cladogram 3A. Phylogeny of the Eurytominae: strict consensus tree (CS) of the equally weighted trees (n= 45). Study carried out with 156 morphological characters and 178 taxa using a ‘successive approach’ as defined in the text (Step 5 of Analysis 1). Bootstrap values are given above the branches. Length of the tree: 463.459; consistency index, CI = 0.201; retention index, RI = 0.813; rescaled consistency index, RC = 0.164. The generic groups, the large genera, and some species groups, as defined in the text, are shaded. The bajarii species group is included here in the Tetramesa genus group, whereas it branches within the Risbecoma genus group in other cladograms. It is therefore shaded in dark grey to denote an ambiguous placement. The same is true for Aiolomorphus rhopaloides, which generally branches on a basal node of Eurytominae, not within the Phylloxeroxenus clade. Putative placement of the type species for each of the largest genera is indicated. (B) Cladogram 3B. Cladogram 3 with feeding habits, when known, mapped on cladogram 3: phytophagous vs. entomophagus. Taxa not shaded or surrounded denote unknown or ambiguous feeding habit.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7BC443B-E609-4EFD-9282-564E2F7C7677}" type="slidenum">
              <a:rPr lang="en-US" altLang="en-US" sz="1200"/>
              <a:t>32</a:t>
            </a:fld>
            <a:endParaRPr lang="en-US" altLang="en-US"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5 </a:t>
            </a:r>
            <a:r>
              <a:rPr lang="en-US" altLang="en-US">
                <a:latin typeface="Arial" pitchFamily="34" charset="0"/>
                <a:ea typeface="Arial" pitchFamily="34" charset="0"/>
              </a:rPr>
              <a:t>(A) Cladogram 3A. Phylogeny of the Eurytominae: strict consensus tree (CS) of the equally weighted trees (n= 45). Study carried out with 156 morphological characters and 178 taxa using a ‘successive approach’ as defined in the text (Step 5 of Analysis 1). Bootstrap values are given above the branches. Length of the tree: 463.459; consistency index, CI = 0.201; retention index, RI = 0.813; rescaled consistency index, RC = 0.164. The generic groups, the large genera, and some species groups, as defined in the text, are shaded. The bajarii species group is included here in the Tetramesa genus group, whereas it branches within the Risbecoma genus group in other cladograms. It is therefore shaded in dark grey to denote an ambiguous placement. The same is true for Aiolomorphus rhopaloides, which generally branches on a basal node of Eurytominae, not within the Phylloxeroxenus clade. Putative placement of the type species for each of the largest genera is indicated. (B) Cladogram 3B. Cladogram 3 with feeding habits, when known, mapped on cladogram 3: phytophagous vs. entomophagus. Taxa not shaded or surrounded denote unknown or ambiguous feeding habit.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7BC443B-E609-4EFD-9282-564E2F7C7677}" type="slidenum">
              <a:rPr lang="en-US" altLang="en-US" sz="1200"/>
              <a:t>33</a:t>
            </a:fld>
            <a:endParaRPr lang="en-US" altLang="en-US"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5 </a:t>
            </a:r>
            <a:r>
              <a:rPr lang="en-US" altLang="en-US">
                <a:latin typeface="Arial" pitchFamily="34" charset="0"/>
                <a:ea typeface="Arial" pitchFamily="34" charset="0"/>
              </a:rPr>
              <a:t>(A) Cladogram 3A. Phylogeny of the Eurytominae: strict consensus tree (CS) of the equally weighted trees (n= 45). Study carried out with 156 morphological characters and 178 taxa using a ‘successive approach’ as defined in the text (Step 5 of Analysis 1). Bootstrap values are given above the branches. Length of the tree: 463.459; consistency index, CI = 0.201; retention index, RI = 0.813; rescaled consistency index, RC = 0.164. The generic groups, the large genera, and some species groups, as defined in the text, are shaded. The bajarii species group is included here in the Tetramesa genus group, whereas it branches within the Risbecoma genus group in other cladograms. It is therefore shaded in dark grey to denote an ambiguous placement. The same is true for Aiolomorphus rhopaloides, which generally branches on a basal node of Eurytominae, not within the Phylloxeroxenus clade. Putative placement of the type species for each of the largest genera is indicated. (B) Cladogram 3B. Cladogram 3 with feeding habits, when known, mapped on cladogram 3: phytophagous vs. entomophagus. Taxa not shaded or surrounded denote unknown or ambiguous feeding habit.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7BC443B-E609-4EFD-9282-564E2F7C7677}" type="slidenum">
              <a:rPr lang="en-US" altLang="en-US" sz="1200"/>
              <a:t>34</a:t>
            </a:fld>
            <a:endParaRPr lang="en-US" altLang="en-US"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6 </a:t>
            </a:r>
            <a:r>
              <a:rPr lang="en-US" altLang="en-US">
                <a:latin typeface="Arial" pitchFamily="34" charset="0"/>
                <a:ea typeface="Arial" pitchFamily="34" charset="0"/>
              </a:rPr>
              <a:t>Cladogram 4. Phylogeny of the Eurytominae: strict consensus tree (CS) of the equally weighted trees (n= 45). Study carried out with 156 morphological characters and 178 taxa using a ‘successive approach’ as defined in the text (Step 5 of Analysis 1). Bootstrap values are given above the branches. Length of the tree: 464.433; consistency index, CI = 0.204; retention index, RI = 0.814; rescaled consistency index, RC = 0.166. Two large clades, including species distributed in the New World and in the Old World, respectively, are shaded. Species or genera conflicting with the general distribution are outlined.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7BC443B-E609-4EFD-9282-564E2F7C7677}" type="slidenum">
              <a:rPr lang="en-US" altLang="en-US" sz="1200"/>
              <a:t>35</a:t>
            </a:fld>
            <a:endParaRPr lang="en-US" altLang="en-US"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6 </a:t>
            </a:r>
            <a:r>
              <a:rPr lang="en-US" altLang="en-US">
                <a:latin typeface="Arial" pitchFamily="34" charset="0"/>
                <a:ea typeface="Arial" pitchFamily="34" charset="0"/>
              </a:rPr>
              <a:t>Cladogram 4. Phylogeny of the Eurytominae: strict consensus tree (CS) of the equally weighted trees (n= 45). Study carried out with 156 morphological characters and 178 taxa using a ‘successive approach’ as defined in the text (Step 5 of Analysis 1). Bootstrap values are given above the branches. Length of the tree: 464.433; consistency index, CI = 0.204; retention index, RI = 0.814; rescaled consistency index, RC = 0.166. Two large clades, including species distributed in the New World and in the Old World, respectively, are shaded. Species or genera conflicting with the general distribution are outlined.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7BC443B-E609-4EFD-9282-564E2F7C7677}" type="slidenum">
              <a:rPr lang="en-US" altLang="en-US" sz="1200"/>
              <a:t>36</a:t>
            </a:fld>
            <a:endParaRPr lang="en-US" altLang="en-US"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7 </a:t>
            </a:r>
            <a:r>
              <a:rPr lang="en-US" altLang="en-US">
                <a:latin typeface="Arial" pitchFamily="34" charset="0"/>
                <a:ea typeface="Arial" pitchFamily="34" charset="0"/>
              </a:rPr>
              <a:t>(A) Cladogram 5A. Phylogeny of the basal zone of the Eurytominae: strict consensus tree (CS) of the equally weighted trees (n= 3). Study carried out with 156 morphological characters and 44 taxa (Analysis 2). Bootstrap values are given above the branches. Length of the tree: 170.255; consistency index, CI = 0.425; retention index, RI = 0. 766; rescaled consistency index, RC = 0.325. The generic groups, the large genera, and some species groups, as defined in the text, are shaded. (B) Cladogram 5B. Phylogeny of the basal zone of the Eurytominae: CS of the equally weighted trees (n= 9). Study carried out with 156 morphological characters and 44 taxa (Analysis 2), implementing another weighting for some characters. Bootstrap values are given above the branches. Length of the tree: 217.700; CI = 0.491; RI = 0.775; RC = 0.380. The generic groups, large genera, and some species groups, as defined in the text, are shaded. The Aranedra genus group is paraphyletic here.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7BC443B-E609-4EFD-9282-564E2F7C7677}" type="slidenum">
              <a:rPr lang="en-US" altLang="en-US" sz="1200"/>
              <a:t>37</a:t>
            </a:fld>
            <a:endParaRPr lang="en-US" altLang="en-US"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7 </a:t>
            </a:r>
            <a:r>
              <a:rPr lang="en-US" altLang="en-US">
                <a:latin typeface="Arial" pitchFamily="34" charset="0"/>
                <a:ea typeface="Arial" pitchFamily="34" charset="0"/>
              </a:rPr>
              <a:t>(A) Cladogram 5A. Phylogeny of the basal zone of the Eurytominae: strict consensus tree (CS) of the equally weighted trees (n= 3). Study carried out with 156 morphological characters and 44 taxa (Analysis 2). Bootstrap values are given above the branches. Length of the tree: 170.255; consistency index, CI = 0.425; retention index, RI = 0. 766; rescaled consistency index, RC = 0.325. The generic groups, the large genera, and some species groups, as defined in the text, are shaded. (B) Cladogram 5B. Phylogeny of the basal zone of the Eurytominae: CS of the equally weighted trees (n= 9). Study carried out with 156 morphological characters and 44 taxa (Analysis 2), implementing another weighting for some characters. Bootstrap values are given above the branches. Length of the tree: 217.700; CI = 0.491; RI = 0.775; RC = 0.380. The generic groups, large genera, and some species groups, as defined in the text, are shaded. The Aranedra genus group is paraphyletic here.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7BC443B-E609-4EFD-9282-564E2F7C7677}" type="slidenum">
              <a:rPr lang="en-US" altLang="en-US" sz="1200"/>
              <a:t>38</a:t>
            </a:fld>
            <a:endParaRPr lang="en-US" altLang="en-US"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8 </a:t>
            </a:r>
            <a:r>
              <a:rPr lang="en-US" altLang="en-US">
                <a:latin typeface="Arial" pitchFamily="34" charset="0"/>
                <a:ea typeface="Arial" pitchFamily="34" charset="0"/>
              </a:rPr>
              <a:t>Cladogram 6. Phylogeny of the species classified in Eurytoma: strict consensus tree (CS) of the equally weighted trees (n= 2). Study carried out with 156 morphological characters and 37 taxa (Analysis 3). Bootstrap values are given above the branches. Length of the tree: 188.58; consistency index, CI = 0.388; retention index, RI = 0. 791; rescaled consistency index, RC = 0.307. The generic groups, the large genera, and some species groups, as defined in the text, are shaded. The dentata species group is not monophyletic on this cladogram.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7BC443B-E609-4EFD-9282-564E2F7C7677}" type="slidenum">
              <a:rPr lang="en-US" altLang="en-US" sz="1200"/>
              <a:t>39</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14 </a:t>
            </a:r>
            <a:r>
              <a:rPr lang="en-US" altLang="en-US">
                <a:latin typeface="Arial" pitchFamily="34" charset="0"/>
                <a:ea typeface="Arial" pitchFamily="34" charset="0"/>
              </a:rPr>
              <a:t>Eurytoma Cébazan, pronotum and mesonotum in lateral view: AsA, adscrobal area; AsC, adscrobal carina; ApVs, anterior projection of the ventral shelf; CxC2, midcoxal cavities; EpC, epicnemial carina; Epm, epicnemium; FmS, femoral scrobe (= femoral depression); Fov LpPn, foveae on lateral panel of pronotum; L Pct, lateral prepectus; MVT Pct, medioventral tooth of prepectus; SaP, subalar pit; Sl Pct, sublateral prepectus; Vs Mspl, ventral shelf of mesopleuron.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7BC443B-E609-4EFD-9282-564E2F7C7677}" type="slidenum">
              <a:rPr lang="en-US" altLang="en-US" sz="1200"/>
              <a:t>4</a:t>
            </a:fld>
            <a:endParaRPr lang="en-US" altLang="en-US" sz="12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9 </a:t>
            </a:r>
            <a:r>
              <a:rPr lang="en-US" altLang="en-US">
                <a:latin typeface="Arial" pitchFamily="34" charset="0"/>
                <a:ea typeface="Arial" pitchFamily="34" charset="0"/>
              </a:rPr>
              <a:t>Cladogram 7. Phylogeny of the terminal zone of the Eurytominae: unique tree obtained. Study carried out with 156 morphological characters and 44 taxa (Analysis 4). Bootstrap values are given above the branches. Length of the tree: 168.672; consistency index, CI = 0.356; retention index, RI = 0.780; rescaled consistency index, RC = 0.280. The generic groups, large genera, and some species groups, as defined in the text, are shaded.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7BC443B-E609-4EFD-9282-564E2F7C7677}" type="slidenum">
              <a:rPr lang="en-US" altLang="en-US" sz="1200"/>
              <a:t>40</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13 </a:t>
            </a:r>
            <a:r>
              <a:rPr lang="en-US" altLang="en-US">
                <a:latin typeface="Arial" pitchFamily="34" charset="0"/>
                <a:ea typeface="Arial" pitchFamily="34" charset="0"/>
              </a:rPr>
              <a:t>Tetramesa fulvicollis s, mesosoma in lateral view: AxG, axillar groove; Ds, dorsellum; Ll Msc, lateral lobe of mesoscutum; MlMsc, midlobe of mesoscutum; Mspl, mesopleuron; Mtpl, metapleuron; Not, notaulus; Pct, prepectus, Pn, pronotum; Prp, propodeum; Sctl, scutellum.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7BC443B-E609-4EFD-9282-564E2F7C7677}" type="slidenum">
              <a:rPr lang="en-US" altLang="en-US" sz="1200"/>
              <a:t>5</a:t>
            </a:fld>
            <a:endParaRPr lang="en-US"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12 </a:t>
            </a:r>
            <a:r>
              <a:rPr lang="en-US" altLang="en-US">
                <a:latin typeface="Arial" pitchFamily="34" charset="0"/>
                <a:ea typeface="Arial" pitchFamily="34" charset="0"/>
              </a:rPr>
              <a:t>Eurytoma aspila, postgenal bridge (PGB): FM, Foramen magnum; FS, foraminal setae; Ie PGG, inner edge of the postgenal groove; IeSu, inner edge of the sulci; LFP, lateral foraminal plate; Lm LFP, Lateral margin of the lateral foraminal plate; MSO, median stripe of ornamentation on the postgenal bridge; PGB, postgenal bridge; PTP, posterior tentorial pits; Su, Sulci of the postgenal bridge.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7BC443B-E609-4EFD-9282-564E2F7C7677}" type="slidenum">
              <a:rPr lang="en-US" altLang="en-US" sz="1200"/>
              <a:t>6</a:t>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11 </a:t>
            </a:r>
            <a:r>
              <a:rPr lang="en-US" altLang="en-US">
                <a:latin typeface="Arial" pitchFamily="34" charset="0"/>
                <a:ea typeface="Arial" pitchFamily="34" charset="0"/>
              </a:rPr>
              <a:t>Aximopsis from Colombia, head in posterior view: FM, Foramen magnum; GNC, genal carina; HPB, hypostomal bridge; PG, postgena; PGB, postgenal bridge; PGG, postgenal groove; PGL, postgenal lamina.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7BC443B-E609-4EFD-9282-564E2F7C7677}" type="slidenum">
              <a:rPr lang="en-US" altLang="en-US" sz="1200"/>
              <a:t>7</a:t>
            </a:fld>
            <a:endParaRPr lang="en-US"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10 </a:t>
            </a:r>
            <a:r>
              <a:rPr lang="en-US" altLang="en-US">
                <a:latin typeface="Arial" pitchFamily="34" charset="0"/>
                <a:ea typeface="Arial" pitchFamily="34" charset="0"/>
              </a:rPr>
              <a:t>Eurytominae from Ecuador, head in frontal view: AT, antennal torulus; Cly, clypeus; Gn, gena (= malar space); Ie At, inner edge of antenna torulus; ITS, intertorular space (= interantenal projection, interantennal space); LOc, Lateral ocellus; LoF, lower face; MOc, median ocellus; Scr, scrobal depression (= antennal scrobes); SuA, supraclypeal area; TP, tentorial pit.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7BC443B-E609-4EFD-9282-564E2F7C7677}" type="slidenum">
              <a:rPr lang="en-US" altLang="en-US" sz="1200"/>
              <a:t>8</a:t>
            </a:fld>
            <a:endParaRPr lang="en-US"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Figures 93–107 </a:t>
            </a:r>
            <a:r>
              <a:rPr lang="en-US" altLang="en-US">
                <a:latin typeface="Arial" pitchFamily="34" charset="0"/>
                <a:ea typeface="Arial" pitchFamily="34" charset="0"/>
              </a:rPr>
              <a:t>Figures 93–97: female antenna–93, ArchiRileya Cicada; 94, Eurytoma ochraceipes; 95, Eurytoma volkovi; 96, Eurytoma leguminum; 97, Eurytoma braconidis. Figures 98, 100–103: pedicel and flagellomeres 1–3–98, ArchiRileya Cicada; 100, Systole Asilah; 101, Aiolomorphus rhopaloides; 102, Bruchophagus Alicante; 103, Eurytoma braconidis. Figure 99: first flagellomere; Eurytoma Cébazan. Figure 104: flagellomeres 5–6; Tetramesa linearis. Figures 105–107: female clava–105, Systole Asilah; 106, Bruchophagus Alicante; 107, Eurytoma Cébazan.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7BC443B-E609-4EFD-9282-564E2F7C7677}" type="slidenum">
              <a:rPr lang="en-US" altLang="en-US" sz="1200"/>
              <a:t>9</a:t>
            </a:fld>
            <a:endParaRPr lang="en-US" altLang="en-US" sz="1200"/>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name="Title and Content">
    <p:bg>
      <p:bgPr>
        <a:solidFill>
          <a:schemeClr val="bg1"/>
        </a:solidFill>
      </p:bgPr>
    </p:bg>
    <p:spTree>
      <p:nvGrpSpPr>
        <p:cNvPr id="1" name=""/>
        <p:cNvGrpSpPr/>
        <p:nvPr/>
      </p:nvGrpSpPr>
      <p:grpSpPr/>
      <p:sp>
        <p:nvSpPr>
          <p:cNvPr id="3" name="Content Placeholder 2"/>
          <p:cNvSpPr>
            <a:spLocks noGrp="1"/>
          </p:cNvSpPr>
          <p:nvPr>
            <p:ph idx="1"/>
          </p:nvPr>
        </p:nvSpPr>
        <p:spPr>
          <a:xfrm>
            <a:off x="457200" y="1280731"/>
            <a:ext cx="8229600" cy="44418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p:cNvSpPr>
            <a:spLocks noGrp="1"/>
          </p:cNvSpPr>
          <p:nvPr>
            <p:ph type="title"/>
          </p:nvPr>
        </p:nvSpPr>
        <p:spPr bwMode="auto">
          <a:xfrm>
            <a:off x="457200" y="425450"/>
            <a:ext cx="6108853" cy="612775"/>
          </a:xfrm>
          <a:prstGeom prst="rect">
            <a:avLst/>
          </a:prstGeom>
          <a:noFill/>
          <a:ln>
            <a:noFill/>
          </a:ln>
        </p:spPr>
        <p:txBody>
          <a:bodyPr/>
          <a:lstStyle/>
          <a:p>
            <a:pPr lvl="0"/>
            <a:r>
              <a:rPr lang="en-US" altLang="en-US"/>
              <a:t>Click to edit Master title style</a:t>
            </a:r>
          </a:p>
        </p:txBody>
      </p:sp>
      <p:sp>
        <p:nvSpPr>
          <p:cNvPr id="2054" name="Footer Placeholder 3"/>
          <p:cNvSpPr>
            <a:spLocks noGrp="1"/>
          </p:cNvSpPr>
          <p:nvPr>
            <p:ph type="ftr" sz="quarter" idx="10"/>
          </p:nvPr>
        </p:nvSpPr>
        <p:spPr>
          <a:xfrm>
            <a:off x="0" y="5994400"/>
            <a:ext cx="7677150" cy="863600"/>
          </a:xfrm>
          <a:prstGeom prst="rect">
            <a:avLst/>
          </a:prstGeom>
        </p:spPr>
        <p:txBody>
          <a:bodyPr vert="horz" lIns="180000" tIns="0" rIns="180000" bIns="0" rtlCol="0" anchor="ctr"/>
          <a:lstStyle>
            <a:lvl1pPr eaLnBrk="0" hangingPunct="0">
              <a:defRPr sz="1000"/>
            </a:lvl1pPr>
          </a:lstStyle>
          <a:p>
            <a:pPr marL="0" marR="0" lvl="0" indent="0" algn="l" defTabSz="914400" rtl="0" eaLnBrk="0" fontAlgn="base" latinLnBrk="0" hangingPunct="0">
              <a:lnSpc>
                <a:spcPct val="100000"/>
              </a:lnSpc>
              <a:spcBef>
                <a:spcPct val="0"/>
              </a:spcBef>
              <a:spcAft>
                <a:spcPts val="600"/>
              </a:spcAft>
              <a:buClrTx/>
              <a:buSzTx/>
              <a:buFontTx/>
              <a:buNone/>
              <a:defRPr/>
            </a:pPr>
            <a:endParaRPr kumimoji="0" lang="en-US" sz="1000" b="0" i="0" u="none" strike="noStrike" kern="1200" cap="none" spc="0" normalizeH="0" baseline="0" noProof="0">
              <a:ln>
                <a:noFill/>
              </a:ln>
              <a:solidFill>
                <a:srgbClr val="2A2A2A"/>
              </a:solidFill>
              <a:effectLst/>
              <a:uLnTx/>
              <a:uFillTx/>
              <a:latin typeface="Arial" pitchFamily="34" charset="0"/>
              <a:ea typeface="ＭＳ Ｐゴシック" pitchFamily="34" charset="-128"/>
              <a:cs typeface="+mn-cs"/>
            </a:endParaRPr>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bg>
      <p:bgPr>
        <a:solidFill>
          <a:schemeClr val="bg1"/>
        </a:solidFill>
      </p:bgPr>
    </p:bg>
    <p:spTree>
      <p:nvGrpSpPr>
        <p:cNvPr id="1" name=""/>
        <p:cNvGrpSpPr/>
        <p:nvPr/>
      </p:nvGrpSpPr>
      <p:grpSpPr/>
      <p:sp>
        <p:nvSpPr>
          <p:cNvPr id="1026" name="Date Placeholder 3"/>
          <p:cNvSpPr txBox="1"/>
          <p:nvPr/>
        </p:nvSpPr>
        <p:spPr bwMode="auto">
          <a:xfrm>
            <a:off x="1905000" y="6400800"/>
            <a:ext cx="2133600" cy="365125"/>
          </a:xfrm>
          <a:prstGeom prst="rect">
            <a:avLst/>
          </a:prstGeom>
          <a:noFill/>
          <a:ln>
            <a:noFill/>
          </a:ln>
        </p:spPr>
        <p:txBody>
          <a:bodyPr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rgbClr val="898989"/>
              </a:solidFill>
              <a:effectLst/>
              <a:uLnTx/>
              <a:uFillTx/>
              <a:latin typeface="Arial" pitchFamily="34" charset="0"/>
              <a:ea typeface="ＭＳ Ｐゴシック" pitchFamily="34" charset="-128"/>
              <a:cs typeface="+mn-cs"/>
            </a:endParaRPr>
          </a:p>
        </p:txBody>
      </p:sp>
      <p:sp>
        <p:nvSpPr>
          <p:cNvPr id="1027" name="Title Placeholder 1"/>
          <p:cNvSpPr>
            <a:spLocks noGrp="1"/>
          </p:cNvSpPr>
          <p:nvPr>
            <p:ph type="title"/>
          </p:nvPr>
        </p:nvSpPr>
        <p:spPr>
          <a:xfrm>
            <a:off x="457200" y="425450"/>
            <a:ext cx="6119812" cy="612775"/>
          </a:xfrm>
          <a:prstGeom prst="rect">
            <a:avLst/>
          </a:prstGeom>
          <a:noFill/>
          <a:ln>
            <a:noFill/>
            <a:miter lim="800000"/>
          </a:ln>
        </p:spPr>
        <p:txBody>
          <a:bodyPr lIns="0" tIns="0" rIns="0" bIns="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t>Click to edit Master title style</a:t>
            </a:r>
          </a:p>
        </p:txBody>
      </p:sp>
      <p:sp>
        <p:nvSpPr>
          <p:cNvPr id="1028" name="Text Placeholder 2"/>
          <p:cNvSpPr>
            <a:spLocks noGrp="1"/>
          </p:cNvSpPr>
          <p:nvPr>
            <p:ph type="body" idx="1"/>
          </p:nvPr>
        </p:nvSpPr>
        <p:spPr>
          <a:xfrm>
            <a:off x="457200" y="1281112"/>
            <a:ext cx="8229600" cy="4441825"/>
          </a:xfrm>
          <a:prstGeom prst="rect">
            <a:avLst/>
          </a:prstGeom>
          <a:noFill/>
          <a:ln>
            <a:noFill/>
            <a:miter lim="800000"/>
          </a:ln>
        </p:spPr>
        <p:txBody>
          <a:bodyPr>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lvl="0"/>
            <a:r>
              <a:t>Click to edit Master text styles</a:t>
            </a:r>
          </a:p>
          <a:p>
            <a:pPr lvl="1"/>
            <a:r>
              <a:t>Second level</a:t>
            </a:r>
          </a:p>
          <a:p>
            <a:pPr lvl="2"/>
            <a:r>
              <a:t>Third level</a:t>
            </a:r>
          </a:p>
          <a:p>
            <a:pPr lvl="3"/>
            <a:r>
              <a:t>Fourth level</a:t>
            </a:r>
          </a:p>
          <a:p>
            <a:pPr lvl="4"/>
            <a:r>
              <a:t>Fifth level</a:t>
            </a:r>
          </a:p>
        </p:txBody>
      </p:sp>
      <p:sp>
        <p:nvSpPr>
          <p:cNvPr id="1029" name="Footer Placeholder 3"/>
          <p:cNvSpPr>
            <a:spLocks noGrp="1"/>
          </p:cNvSpPr>
          <p:nvPr>
            <p:ph type="ftr" sz="quarter" idx="3"/>
          </p:nvPr>
        </p:nvSpPr>
        <p:spPr>
          <a:xfrm>
            <a:off x="0" y="5994400"/>
            <a:ext cx="7677150" cy="863600"/>
          </a:xfrm>
          <a:prstGeom prst="rect">
            <a:avLst/>
          </a:prstGeom>
        </p:spPr>
        <p:txBody>
          <a:bodyPr vert="horz" lIns="180000" tIns="0" rIns="180000" bIns="0" rtlCol="0" anchor="ctr"/>
          <a:lstStyle>
            <a:lvl1pPr algn="l" eaLnBrk="1" hangingPunct="1">
              <a:spcAft>
                <a:spcPts val="600"/>
              </a:spcAft>
              <a:defRPr sz="800">
                <a:solidFill>
                  <a:srgbClr val="2A2A2A"/>
                </a:solidFill>
                <a:latin typeface="Arial"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ts val="600"/>
              </a:spcAft>
              <a:buClrTx/>
              <a:buSzTx/>
              <a:buFontTx/>
              <a:buNone/>
              <a:defRPr/>
            </a:pPr>
            <a:endParaRPr kumimoji="0" lang="en-US" altLang="en-US" sz="800" b="0" i="0" u="none" strike="noStrike" kern="1200" cap="none" spc="0" normalizeH="0" baseline="0" noProof="0">
              <a:ln>
                <a:noFill/>
              </a:ln>
              <a:solidFill>
                <a:srgbClr val="2A2A2A"/>
              </a:solidFill>
              <a:effectLst/>
              <a:uLnTx/>
              <a:uFillTx/>
              <a:latin typeface="Arial" pitchFamily="34" charset="0"/>
              <a:ea typeface="ＭＳ Ｐゴシック" pitchFamily="34" charset="-128"/>
              <a:cs typeface="+mn-cs"/>
            </a:endParaRPr>
          </a:p>
        </p:txBody>
      </p:sp>
      <p:cxnSp>
        <p:nvCxnSpPr>
          <p:cNvPr id="1030" name="Straight Connector 8"/>
          <p:cNvCxnSpPr/>
          <p:nvPr/>
        </p:nvCxnSpPr>
        <p:spPr>
          <a:xfrm>
            <a:off x="0" y="5994400"/>
            <a:ext cx="9144000" cy="0"/>
          </a:xfrm>
          <a:prstGeom prst="line">
            <a:avLst/>
          </a:prstGeom>
          <a:noFill/>
          <a:ln w="6350">
            <a:solidFill>
              <a:srgbClr val="CFD5E4"/>
            </a:solidFill>
            <a:miter lim="800000"/>
          </a:ln>
        </p:spPr>
      </p:cxnSp>
    </p:spTree>
  </p:cSld>
  <p:clrMap bg1="lt1" tx1="dk1" bg2="lt2" tx2="dk2" accent1="accent1" accent2="accent2" accent3="accent3" accent4="accent4" accent5="accent5" accent6="accent6" hlink="hlink" folHlink="folHlink"/>
  <p:sldLayoutIdLst>
    <p:sldLayoutId id="2147484749" r:id="rId1"/>
  </p:sldLayoutIdLst>
  <p:transition/>
  <p:timing/>
  <p:txStyles>
    <p:titleStyle>
      <a:lvl1pPr marL="0" indent="0" algn="l" defTabSz="914400" rtl="0" eaLnBrk="0" fontAlgn="base" hangingPunct="0">
        <a:lnSpc>
          <a:spcPct val="100000"/>
        </a:lnSpc>
        <a:spcBef>
          <a:spcPct val="0"/>
        </a:spcBef>
        <a:spcAft>
          <a:spcPct val="0"/>
        </a:spcAft>
        <a:buClrTx/>
        <a:buSzTx/>
        <a:buFontTx/>
        <a:buNone/>
        <a:defRPr kumimoji="0" sz="1600" b="1" i="0" u="none" kern="1200" baseline="0">
          <a:solidFill>
            <a:schemeClr val="tx1"/>
          </a:solidFill>
          <a:effectLst/>
          <a:latin typeface="Arial" pitchFamily="34" charset="0"/>
          <a:ea typeface="+mj-ea"/>
          <a:cs typeface="Arial" pitchFamily="34" charset="0"/>
        </a:defRPr>
      </a:lvl1pPr>
      <a:lvl2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9pPr>
    </p:titleStyle>
    <p:body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sz="1600" b="0" i="0" u="none" kern="1200" baseline="0">
          <a:solidFill>
            <a:schemeClr val="tx1"/>
          </a:solidFill>
          <a:effectLst/>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sz="1400" b="0" i="0" u="none" kern="1200" baseline="0">
          <a:solidFill>
            <a:schemeClr val="tx1"/>
          </a:solidFill>
          <a:effectLst/>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sz="1200" b="0" i="0" u="none" kern="1200" baseline="0">
          <a:solidFill>
            <a:schemeClr val="tx1"/>
          </a:solidFill>
          <a:effectLst/>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sz="1200" b="0" i="0" u="none" kern="1200" baseline="0">
          <a:solidFill>
            <a:schemeClr val="tx1"/>
          </a:solidFill>
          <a:effectLst/>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sz="1100" b="0" i="0" u="none" kern="1200" baseline="0">
          <a:solidFill>
            <a:schemeClr val="tx1"/>
          </a:solidFill>
          <a:effectLst/>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en-US"/>
      </a:defPPr>
      <a:lvl1pPr marL="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1pPr>
      <a:lvl2pPr marL="4572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2pPr>
      <a:lvl3pPr marL="9144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3pPr>
      <a:lvl4pPr marL="13716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4pPr>
      <a:lvl5pPr marL="18288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xml" /><Relationship Id="rId3" Type="http://schemas.openxmlformats.org/officeDocument/2006/relationships/hyperlink" Target="https://doi.org/10.1111/j.1096-3642.2007.00308.x" TargetMode="External" /><Relationship Id="rId4" Type="http://schemas.openxmlformats.org/officeDocument/2006/relationships/image" Target="../media/image1.png" /><Relationship Id="rId5" Type="http://schemas.openxmlformats.org/officeDocument/2006/relationships/image" Target="../media/image2.gif"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0.xml" /><Relationship Id="rId3" Type="http://schemas.openxmlformats.org/officeDocument/2006/relationships/hyperlink" Target="https://doi.org/10.1111/j.1096-3642.2007.00308.x" TargetMode="External" /><Relationship Id="rId4" Type="http://schemas.openxmlformats.org/officeDocument/2006/relationships/image" Target="../media/image1.png" /><Relationship Id="rId5" Type="http://schemas.openxmlformats.org/officeDocument/2006/relationships/image" Target="../media/image11.gif"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1.xml" /><Relationship Id="rId3" Type="http://schemas.openxmlformats.org/officeDocument/2006/relationships/hyperlink" Target="https://doi.org/10.1111/j.1096-3642.2007.00308.x" TargetMode="External" /><Relationship Id="rId4" Type="http://schemas.openxmlformats.org/officeDocument/2006/relationships/image" Target="../media/image1.png" /><Relationship Id="rId5" Type="http://schemas.openxmlformats.org/officeDocument/2006/relationships/image" Target="../media/image12.gif"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2.xml" /><Relationship Id="rId3" Type="http://schemas.openxmlformats.org/officeDocument/2006/relationships/hyperlink" Target="https://doi.org/10.1111/j.1096-3642.2007.00308.x" TargetMode="External" /><Relationship Id="rId4" Type="http://schemas.openxmlformats.org/officeDocument/2006/relationships/image" Target="../media/image1.png" /><Relationship Id="rId5" Type="http://schemas.openxmlformats.org/officeDocument/2006/relationships/image" Target="../media/image13.gif"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3.xml" /><Relationship Id="rId3" Type="http://schemas.openxmlformats.org/officeDocument/2006/relationships/hyperlink" Target="https://doi.org/10.1111/j.1096-3642.2007.00308.x" TargetMode="External" /><Relationship Id="rId4" Type="http://schemas.openxmlformats.org/officeDocument/2006/relationships/image" Target="../media/image1.png" /><Relationship Id="rId5" Type="http://schemas.openxmlformats.org/officeDocument/2006/relationships/image" Target="../media/image14.gif"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4.xml" /><Relationship Id="rId3" Type="http://schemas.openxmlformats.org/officeDocument/2006/relationships/hyperlink" Target="https://doi.org/10.1111/j.1096-3642.2007.00308.x" TargetMode="External" /><Relationship Id="rId4" Type="http://schemas.openxmlformats.org/officeDocument/2006/relationships/image" Target="../media/image1.png" /><Relationship Id="rId5" Type="http://schemas.openxmlformats.org/officeDocument/2006/relationships/image" Target="../media/image15.gif"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5.xml" /><Relationship Id="rId3" Type="http://schemas.openxmlformats.org/officeDocument/2006/relationships/hyperlink" Target="https://doi.org/10.1111/j.1096-3642.2007.00308.x" TargetMode="External" /><Relationship Id="rId4" Type="http://schemas.openxmlformats.org/officeDocument/2006/relationships/image" Target="../media/image1.png" /><Relationship Id="rId5" Type="http://schemas.openxmlformats.org/officeDocument/2006/relationships/image" Target="../media/image16.gif"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6.xml" /><Relationship Id="rId3" Type="http://schemas.openxmlformats.org/officeDocument/2006/relationships/hyperlink" Target="https://doi.org/10.1111/j.1096-3642.2007.00308.x" TargetMode="External" /><Relationship Id="rId4" Type="http://schemas.openxmlformats.org/officeDocument/2006/relationships/image" Target="../media/image1.png" /><Relationship Id="rId5" Type="http://schemas.openxmlformats.org/officeDocument/2006/relationships/image" Target="../media/image17.gif"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7.xml" /><Relationship Id="rId3" Type="http://schemas.openxmlformats.org/officeDocument/2006/relationships/hyperlink" Target="https://doi.org/10.1111/j.1096-3642.2007.00308.x" TargetMode="External" /><Relationship Id="rId4" Type="http://schemas.openxmlformats.org/officeDocument/2006/relationships/image" Target="../media/image1.png" /><Relationship Id="rId5" Type="http://schemas.openxmlformats.org/officeDocument/2006/relationships/image" Target="../media/image18.gif"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8.xml" /><Relationship Id="rId3" Type="http://schemas.openxmlformats.org/officeDocument/2006/relationships/hyperlink" Target="https://doi.org/10.1111/j.1096-3642.2007.00308.x" TargetMode="External" /><Relationship Id="rId4" Type="http://schemas.openxmlformats.org/officeDocument/2006/relationships/image" Target="../media/image1.png" /><Relationship Id="rId5" Type="http://schemas.openxmlformats.org/officeDocument/2006/relationships/image" Target="../media/image19.gif"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9.xml" /><Relationship Id="rId3" Type="http://schemas.openxmlformats.org/officeDocument/2006/relationships/hyperlink" Target="https://doi.org/10.1111/j.1096-3642.2007.00308.x" TargetMode="External" /><Relationship Id="rId4" Type="http://schemas.openxmlformats.org/officeDocument/2006/relationships/image" Target="../media/image1.png" /><Relationship Id="rId5" Type="http://schemas.openxmlformats.org/officeDocument/2006/relationships/image" Target="../media/image20.gif"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xml" /><Relationship Id="rId3" Type="http://schemas.openxmlformats.org/officeDocument/2006/relationships/hyperlink" Target="https://doi.org/10.1111/j.1096-3642.2007.00308.x" TargetMode="External" /><Relationship Id="rId4" Type="http://schemas.openxmlformats.org/officeDocument/2006/relationships/image" Target="../media/image1.png" /><Relationship Id="rId5" Type="http://schemas.openxmlformats.org/officeDocument/2006/relationships/image" Target="../media/image3.gif"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0.xml" /><Relationship Id="rId3" Type="http://schemas.openxmlformats.org/officeDocument/2006/relationships/hyperlink" Target="https://doi.org/10.1111/j.1096-3642.2007.00308.x" TargetMode="External" /><Relationship Id="rId4" Type="http://schemas.openxmlformats.org/officeDocument/2006/relationships/image" Target="../media/image1.png" /><Relationship Id="rId5" Type="http://schemas.openxmlformats.org/officeDocument/2006/relationships/image" Target="../media/image21.gif"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1.xml" /><Relationship Id="rId3" Type="http://schemas.openxmlformats.org/officeDocument/2006/relationships/hyperlink" Target="https://doi.org/10.1111/j.1096-3642.2007.00308.x" TargetMode="External" /><Relationship Id="rId4" Type="http://schemas.openxmlformats.org/officeDocument/2006/relationships/image" Target="../media/image1.png" /><Relationship Id="rId5" Type="http://schemas.openxmlformats.org/officeDocument/2006/relationships/image" Target="../media/image22.gif"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2.xml" /><Relationship Id="rId3" Type="http://schemas.openxmlformats.org/officeDocument/2006/relationships/hyperlink" Target="https://doi.org/10.1111/j.1096-3642.2007.00308.x" TargetMode="External" /><Relationship Id="rId4" Type="http://schemas.openxmlformats.org/officeDocument/2006/relationships/image" Target="../media/image1.png" /><Relationship Id="rId5" Type="http://schemas.openxmlformats.org/officeDocument/2006/relationships/image" Target="../media/image23.gif"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3.xml" /><Relationship Id="rId3" Type="http://schemas.openxmlformats.org/officeDocument/2006/relationships/hyperlink" Target="https://doi.org/10.1111/j.1096-3642.2007.00308.x" TargetMode="External" /><Relationship Id="rId4" Type="http://schemas.openxmlformats.org/officeDocument/2006/relationships/image" Target="../media/image1.png" /><Relationship Id="rId5" Type="http://schemas.openxmlformats.org/officeDocument/2006/relationships/image" Target="../media/image24.gif"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4.xml" /><Relationship Id="rId3" Type="http://schemas.openxmlformats.org/officeDocument/2006/relationships/hyperlink" Target="https://doi.org/10.1111/j.1096-3642.2007.00308.x" TargetMode="External" /><Relationship Id="rId4" Type="http://schemas.openxmlformats.org/officeDocument/2006/relationships/image" Target="../media/image1.png" /><Relationship Id="rId5" Type="http://schemas.openxmlformats.org/officeDocument/2006/relationships/image" Target="../media/image25.gif"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5.xml" /><Relationship Id="rId3" Type="http://schemas.openxmlformats.org/officeDocument/2006/relationships/hyperlink" Target="https://doi.org/10.1111/j.1096-3642.2007.00308.x" TargetMode="External" /><Relationship Id="rId4" Type="http://schemas.openxmlformats.org/officeDocument/2006/relationships/image" Target="../media/image1.png" /><Relationship Id="rId5" Type="http://schemas.openxmlformats.org/officeDocument/2006/relationships/image" Target="../media/image26.gif"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6.xml" /><Relationship Id="rId3" Type="http://schemas.openxmlformats.org/officeDocument/2006/relationships/hyperlink" Target="https://doi.org/10.1111/j.1096-3642.2007.00308.x" TargetMode="External" /><Relationship Id="rId4" Type="http://schemas.openxmlformats.org/officeDocument/2006/relationships/image" Target="../media/image1.png" /><Relationship Id="rId5" Type="http://schemas.openxmlformats.org/officeDocument/2006/relationships/image" Target="../media/image27.gif"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7.xml" /><Relationship Id="rId3" Type="http://schemas.openxmlformats.org/officeDocument/2006/relationships/hyperlink" Target="https://doi.org/10.1111/j.1096-3642.2007.00308.x" TargetMode="External" /><Relationship Id="rId4" Type="http://schemas.openxmlformats.org/officeDocument/2006/relationships/image" Target="../media/image1.png" /><Relationship Id="rId5" Type="http://schemas.openxmlformats.org/officeDocument/2006/relationships/image" Target="../media/image28.gif"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8.xml" /><Relationship Id="rId3" Type="http://schemas.openxmlformats.org/officeDocument/2006/relationships/hyperlink" Target="https://doi.org/10.1111/j.1096-3642.2007.00308.x" TargetMode="External" /><Relationship Id="rId4" Type="http://schemas.openxmlformats.org/officeDocument/2006/relationships/image" Target="../media/image1.png" /><Relationship Id="rId5" Type="http://schemas.openxmlformats.org/officeDocument/2006/relationships/image" Target="../media/image29.gif"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9.xml" /><Relationship Id="rId3" Type="http://schemas.openxmlformats.org/officeDocument/2006/relationships/hyperlink" Target="https://doi.org/10.1111/j.1096-3642.2007.00308.x" TargetMode="External" /><Relationship Id="rId4" Type="http://schemas.openxmlformats.org/officeDocument/2006/relationships/image" Target="../media/image1.png" /><Relationship Id="rId5" Type="http://schemas.openxmlformats.org/officeDocument/2006/relationships/image" Target="../media/image30.gif"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3.xml" /><Relationship Id="rId3" Type="http://schemas.openxmlformats.org/officeDocument/2006/relationships/hyperlink" Target="https://doi.org/10.1111/j.1096-3642.2007.00308.x" TargetMode="External" /><Relationship Id="rId4" Type="http://schemas.openxmlformats.org/officeDocument/2006/relationships/image" Target="../media/image1.png" /><Relationship Id="rId5" Type="http://schemas.openxmlformats.org/officeDocument/2006/relationships/image" Target="../media/image4.gif"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30.xml" /><Relationship Id="rId3" Type="http://schemas.openxmlformats.org/officeDocument/2006/relationships/hyperlink" Target="https://doi.org/10.1111/j.1096-3642.2007.00308.x" TargetMode="External" /><Relationship Id="rId4" Type="http://schemas.openxmlformats.org/officeDocument/2006/relationships/image" Target="../media/image1.png" /><Relationship Id="rId5" Type="http://schemas.openxmlformats.org/officeDocument/2006/relationships/image" Target="../media/image31.gif"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31.xml" /><Relationship Id="rId3" Type="http://schemas.openxmlformats.org/officeDocument/2006/relationships/hyperlink" Target="https://doi.org/10.1111/j.1096-3642.2007.00308.x" TargetMode="External" /><Relationship Id="rId4" Type="http://schemas.openxmlformats.org/officeDocument/2006/relationships/image" Target="../media/image1.png" /><Relationship Id="rId5" Type="http://schemas.openxmlformats.org/officeDocument/2006/relationships/image" Target="../media/image32.gif"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32.xml" /><Relationship Id="rId3" Type="http://schemas.openxmlformats.org/officeDocument/2006/relationships/hyperlink" Target="https://doi.org/10.1111/j.1096-3642.2007.00308.x" TargetMode="External" /><Relationship Id="rId4" Type="http://schemas.openxmlformats.org/officeDocument/2006/relationships/image" Target="../media/image1.png" /><Relationship Id="rId5" Type="http://schemas.openxmlformats.org/officeDocument/2006/relationships/image" Target="../media/image33.gif"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33.xml" /><Relationship Id="rId3" Type="http://schemas.openxmlformats.org/officeDocument/2006/relationships/hyperlink" Target="https://doi.org/10.1111/j.1096-3642.2007.00308.x" TargetMode="External" /><Relationship Id="rId4" Type="http://schemas.openxmlformats.org/officeDocument/2006/relationships/image" Target="../media/image1.png" /><Relationship Id="rId5" Type="http://schemas.openxmlformats.org/officeDocument/2006/relationships/image" Target="../media/image34.gif"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34.xml" /><Relationship Id="rId3" Type="http://schemas.openxmlformats.org/officeDocument/2006/relationships/hyperlink" Target="https://doi.org/10.1111/j.1096-3642.2007.00308.x" TargetMode="External" /><Relationship Id="rId4" Type="http://schemas.openxmlformats.org/officeDocument/2006/relationships/image" Target="../media/image1.png" /><Relationship Id="rId5" Type="http://schemas.openxmlformats.org/officeDocument/2006/relationships/image" Target="../media/image35.gif" /></Relationships>
</file>

<file path=ppt/slides/_rels/slide35.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35.xml" /><Relationship Id="rId3" Type="http://schemas.openxmlformats.org/officeDocument/2006/relationships/hyperlink" Target="https://doi.org/10.1111/j.1096-3642.2007.00308.x" TargetMode="External" /><Relationship Id="rId4" Type="http://schemas.openxmlformats.org/officeDocument/2006/relationships/image" Target="../media/image1.png" /><Relationship Id="rId5" Type="http://schemas.openxmlformats.org/officeDocument/2006/relationships/image" Target="../media/image36.gif" /></Relationships>
</file>

<file path=ppt/slides/_rels/slide36.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36.xml" /><Relationship Id="rId3" Type="http://schemas.openxmlformats.org/officeDocument/2006/relationships/hyperlink" Target="https://doi.org/10.1111/j.1096-3642.2007.00308.x" TargetMode="External" /><Relationship Id="rId4" Type="http://schemas.openxmlformats.org/officeDocument/2006/relationships/image" Target="../media/image1.png" /><Relationship Id="rId5" Type="http://schemas.openxmlformats.org/officeDocument/2006/relationships/image" Target="../media/image37.gif" /></Relationships>
</file>

<file path=ppt/slides/_rels/slide37.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37.xml" /><Relationship Id="rId3" Type="http://schemas.openxmlformats.org/officeDocument/2006/relationships/hyperlink" Target="https://doi.org/10.1111/j.1096-3642.2007.00308.x" TargetMode="External" /><Relationship Id="rId4" Type="http://schemas.openxmlformats.org/officeDocument/2006/relationships/image" Target="../media/image1.png" /><Relationship Id="rId5" Type="http://schemas.openxmlformats.org/officeDocument/2006/relationships/image" Target="../media/image38.gif" /></Relationships>
</file>

<file path=ppt/slides/_rels/slide38.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38.xml" /><Relationship Id="rId3" Type="http://schemas.openxmlformats.org/officeDocument/2006/relationships/hyperlink" Target="https://doi.org/10.1111/j.1096-3642.2007.00308.x" TargetMode="External" /><Relationship Id="rId4" Type="http://schemas.openxmlformats.org/officeDocument/2006/relationships/image" Target="../media/image1.png" /><Relationship Id="rId5" Type="http://schemas.openxmlformats.org/officeDocument/2006/relationships/image" Target="../media/image39.gif" /></Relationships>
</file>

<file path=ppt/slides/_rels/slide39.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39.xml" /><Relationship Id="rId3" Type="http://schemas.openxmlformats.org/officeDocument/2006/relationships/hyperlink" Target="https://doi.org/10.1111/j.1096-3642.2007.00308.x" TargetMode="External" /><Relationship Id="rId4" Type="http://schemas.openxmlformats.org/officeDocument/2006/relationships/image" Target="../media/image1.png" /><Relationship Id="rId5" Type="http://schemas.openxmlformats.org/officeDocument/2006/relationships/image" Target="../media/image40.gif"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4.xml" /><Relationship Id="rId3" Type="http://schemas.openxmlformats.org/officeDocument/2006/relationships/hyperlink" Target="https://doi.org/10.1111/j.1096-3642.2007.00308.x" TargetMode="External" /><Relationship Id="rId4" Type="http://schemas.openxmlformats.org/officeDocument/2006/relationships/image" Target="../media/image1.png" /><Relationship Id="rId5" Type="http://schemas.openxmlformats.org/officeDocument/2006/relationships/image" Target="../media/image5.gif" /></Relationships>
</file>

<file path=ppt/slides/_rels/slide40.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40.xml" /><Relationship Id="rId3" Type="http://schemas.openxmlformats.org/officeDocument/2006/relationships/hyperlink" Target="https://doi.org/10.1111/j.1096-3642.2007.00308.x" TargetMode="External" /><Relationship Id="rId4" Type="http://schemas.openxmlformats.org/officeDocument/2006/relationships/image" Target="../media/image1.png" /><Relationship Id="rId5" Type="http://schemas.openxmlformats.org/officeDocument/2006/relationships/image" Target="../media/image41.gif"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5.xml" /><Relationship Id="rId3" Type="http://schemas.openxmlformats.org/officeDocument/2006/relationships/hyperlink" Target="https://doi.org/10.1111/j.1096-3642.2007.00308.x" TargetMode="External" /><Relationship Id="rId4" Type="http://schemas.openxmlformats.org/officeDocument/2006/relationships/image" Target="../media/image1.png" /><Relationship Id="rId5" Type="http://schemas.openxmlformats.org/officeDocument/2006/relationships/image" Target="../media/image6.gif"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6.xml" /><Relationship Id="rId3" Type="http://schemas.openxmlformats.org/officeDocument/2006/relationships/hyperlink" Target="https://doi.org/10.1111/j.1096-3642.2007.00308.x" TargetMode="External" /><Relationship Id="rId4" Type="http://schemas.openxmlformats.org/officeDocument/2006/relationships/image" Target="../media/image1.png" /><Relationship Id="rId5" Type="http://schemas.openxmlformats.org/officeDocument/2006/relationships/image" Target="../media/image7.gif"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7.xml" /><Relationship Id="rId3" Type="http://schemas.openxmlformats.org/officeDocument/2006/relationships/hyperlink" Target="https://doi.org/10.1111/j.1096-3642.2007.00308.x" TargetMode="External" /><Relationship Id="rId4" Type="http://schemas.openxmlformats.org/officeDocument/2006/relationships/image" Target="../media/image1.png" /><Relationship Id="rId5" Type="http://schemas.openxmlformats.org/officeDocument/2006/relationships/image" Target="../media/image8.gif"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8.xml" /><Relationship Id="rId3" Type="http://schemas.openxmlformats.org/officeDocument/2006/relationships/hyperlink" Target="https://doi.org/10.1111/j.1096-3642.2007.00308.x" TargetMode="External" /><Relationship Id="rId4" Type="http://schemas.openxmlformats.org/officeDocument/2006/relationships/image" Target="../media/image1.png" /><Relationship Id="rId5" Type="http://schemas.openxmlformats.org/officeDocument/2006/relationships/image" Target="../media/image9.gif"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9.xml" /><Relationship Id="rId3" Type="http://schemas.openxmlformats.org/officeDocument/2006/relationships/hyperlink" Target="https://doi.org/10.1111/j.1096-3642.2007.00308.x" TargetMode="External" /><Relationship Id="rId4" Type="http://schemas.openxmlformats.org/officeDocument/2006/relationships/image" Target="../media/image1.png" /><Relationship Id="rId5" Type="http://schemas.openxmlformats.org/officeDocument/2006/relationships/image" Target="../media/image10.gif" /></Relationships>
</file>

<file path=ppt/slides/slide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Zool J Linn Soc</a:t>
            </a:r>
            <a:r>
              <a:rPr lang="en-US" altLang="en-US" sz="1000">
                <a:solidFill>
                  <a:srgbClr val="333333"/>
                </a:solidFill>
              </a:rPr>
              <a:t>, Volume 151, Issue 3, November 2007, Pages 441–510, </a:t>
            </a:r>
            <a:r>
              <a:rPr lang="en-US" altLang="en-US" sz="1000">
                <a:solidFill>
                  <a:srgbClr val="333333"/>
                </a:solidFill>
                <a:hlinkClick r:id="rId3"/>
              </a:rPr>
              <a:t>https://doi.org/10.1111/j.1096-3642.2007.00308.x</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15 </a:t>
            </a:r>
            <a:r>
              <a:rPr lang="en-US" altLang="en-US" b="0"/>
              <a:t>Aximopsis sp. from Colombia, mesopleuron in ventral view: AsA, adscrobal area; ApVs, anterior projection of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286000" y="1371600"/>
            <a:ext cx="4570197" cy="4457700"/>
          </a:xfrm>
          <a:prstGeom prst="rect">
            <a:avLst/>
          </a:prstGeom>
        </p:spPr>
      </p:pic>
    </p:spTree>
  </p:cSld>
  <p:clrMapOvr>
    <a:masterClrMapping/>
  </p:clrMapOvr>
  <p:transition/>
  <p:timing/>
</p:sld>
</file>

<file path=ppt/slides/slide1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Zool J Linn Soc</a:t>
            </a:r>
            <a:r>
              <a:rPr lang="en-US" altLang="en-US" sz="1000">
                <a:solidFill>
                  <a:srgbClr val="333333"/>
                </a:solidFill>
              </a:rPr>
              <a:t>, Volume 151, Issue 3, November 2007, Pages 441–510, </a:t>
            </a:r>
            <a:r>
              <a:rPr lang="en-US" altLang="en-US" sz="1000">
                <a:solidFill>
                  <a:srgbClr val="333333"/>
                </a:solidFill>
                <a:hlinkClick r:id="rId3"/>
              </a:rPr>
              <a:t>https://doi.org/10.1111/j.1096-3642.2007.00308.x</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Figures 108–116 </a:t>
            </a:r>
            <a:r>
              <a:rPr lang="en-US" altLang="en-US" b="0"/>
              <a:t>Figures 108–111: patterns of sculpture–108, Buresium rufum(lower face); 109, Bruchophagus bajarii(scutellum);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540000" y="1371600"/>
            <a:ext cx="4056142" cy="4457700"/>
          </a:xfrm>
          <a:prstGeom prst="rect">
            <a:avLst/>
          </a:prstGeom>
        </p:spPr>
      </p:pic>
    </p:spTree>
  </p:cSld>
  <p:clrMapOvr>
    <a:masterClrMapping/>
  </p:clrMapOvr>
  <p:transition/>
  <p:timing/>
</p:sld>
</file>

<file path=ppt/slides/slide1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Zool J Linn Soc</a:t>
            </a:r>
            <a:r>
              <a:rPr lang="en-US" altLang="en-US" sz="1000">
                <a:solidFill>
                  <a:srgbClr val="333333"/>
                </a:solidFill>
              </a:rPr>
              <a:t>, Volume 151, Issue 3, November 2007, Pages 441–510, </a:t>
            </a:r>
            <a:r>
              <a:rPr lang="en-US" altLang="en-US" sz="1000">
                <a:solidFill>
                  <a:srgbClr val="333333"/>
                </a:solidFill>
                <a:hlinkClick r:id="rId3"/>
              </a:rPr>
              <a:t>https://doi.org/10.1111/j.1096-3642.2007.00308.x</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2 </a:t>
            </a:r>
            <a:r>
              <a:rPr lang="en-US" altLang="en-US" b="0"/>
              <a:t>Cumulative number of described species of Eurytomidae distributed from less diverse genera to most diverse.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600" cy="3429457"/>
          </a:xfrm>
          <a:prstGeom prst="rect">
            <a:avLst/>
          </a:prstGeom>
        </p:spPr>
      </p:pic>
    </p:spTree>
  </p:cSld>
  <p:clrMapOvr>
    <a:masterClrMapping/>
  </p:clrMapOvr>
  <p:transition/>
  <p:timing/>
</p:sld>
</file>

<file path=ppt/slides/slide1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Zool J Linn Soc</a:t>
            </a:r>
            <a:r>
              <a:rPr lang="en-US" altLang="en-US" sz="1000">
                <a:solidFill>
                  <a:srgbClr val="333333"/>
                </a:solidFill>
              </a:rPr>
              <a:t>, Volume 151, Issue 3, November 2007, Pages 441–510, </a:t>
            </a:r>
            <a:r>
              <a:rPr lang="en-US" altLang="en-US" sz="1000">
                <a:solidFill>
                  <a:srgbClr val="333333"/>
                </a:solidFill>
                <a:hlinkClick r:id="rId3"/>
              </a:rPr>
              <a:t>https://doi.org/10.1111/j.1096-3642.2007.00308.x</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 </a:t>
            </a:r>
            <a:r>
              <a:rPr lang="en-US" altLang="en-US" b="0"/>
              <a:t>Described species of Eurytomidae: classes of biodiversity (number of species described within each genus)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600" cy="3478570"/>
          </a:xfrm>
          <a:prstGeom prst="rect">
            <a:avLst/>
          </a:prstGeom>
        </p:spPr>
      </p:pic>
    </p:spTree>
  </p:cSld>
  <p:clrMapOvr>
    <a:masterClrMapping/>
  </p:clrMapOvr>
  <p:transition/>
  <p:timing/>
</p:sld>
</file>

<file path=ppt/slides/slide1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Zool J Linn Soc</a:t>
            </a:r>
            <a:r>
              <a:rPr lang="en-US" altLang="en-US" sz="1000">
                <a:solidFill>
                  <a:srgbClr val="333333"/>
                </a:solidFill>
              </a:rPr>
              <a:t>, Volume 151, Issue 3, November 2007, Pages 441–510, </a:t>
            </a:r>
            <a:r>
              <a:rPr lang="en-US" altLang="en-US" sz="1000">
                <a:solidFill>
                  <a:srgbClr val="333333"/>
                </a:solidFill>
                <a:hlinkClick r:id="rId3"/>
              </a:rPr>
              <a:t>https://doi.org/10.1111/j.1096-3642.2007.00308.x</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Figures 18–29 </a:t>
            </a:r>
            <a:r>
              <a:rPr lang="en-US" altLang="en-US" b="0"/>
              <a:t>Figures 18–28: head in frontal view–18, Buresium rufum; 19, Eurytominae Ecuador; 20, Eurytoma Mourèze; 21,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413000" y="1371600"/>
            <a:ext cx="4311122" cy="4457700"/>
          </a:xfrm>
          <a:prstGeom prst="rect">
            <a:avLst/>
          </a:prstGeom>
        </p:spPr>
      </p:pic>
    </p:spTree>
  </p:cSld>
  <p:clrMapOvr>
    <a:masterClrMapping/>
  </p:clrMapOvr>
  <p:transition/>
  <p:timing/>
</p:sld>
</file>

<file path=ppt/slides/slide1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Zool J Linn Soc</a:t>
            </a:r>
            <a:r>
              <a:rPr lang="en-US" altLang="en-US" sz="1000">
                <a:solidFill>
                  <a:srgbClr val="333333"/>
                </a:solidFill>
              </a:rPr>
              <a:t>, Volume 151, Issue 3, November 2007, Pages 441–510, </a:t>
            </a:r>
            <a:r>
              <a:rPr lang="en-US" altLang="en-US" sz="1000">
                <a:solidFill>
                  <a:srgbClr val="333333"/>
                </a:solidFill>
                <a:hlinkClick r:id="rId3"/>
              </a:rPr>
              <a:t>https://doi.org/10.1111/j.1096-3642.2007.00308.x</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Figures 30–41 </a:t>
            </a:r>
            <a:r>
              <a:rPr lang="en-US" altLang="en-US" b="0"/>
              <a:t>Figure 30: head in laterodorsal view–30, Prodecatoma maculiventris. Figures 31–35: lower face and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565400" y="1371600"/>
            <a:ext cx="4023195" cy="4457700"/>
          </a:xfrm>
          <a:prstGeom prst="rect">
            <a:avLst/>
          </a:prstGeom>
        </p:spPr>
      </p:pic>
    </p:spTree>
  </p:cSld>
  <p:clrMapOvr>
    <a:masterClrMapping/>
  </p:clrMapOvr>
  <p:transition/>
  <p:timing/>
</p:sld>
</file>

<file path=ppt/slides/slide1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Zool J Linn Soc</a:t>
            </a:r>
            <a:r>
              <a:rPr lang="en-US" altLang="en-US" sz="1000">
                <a:solidFill>
                  <a:srgbClr val="333333"/>
                </a:solidFill>
              </a:rPr>
              <a:t>, Volume 151, Issue 3, November 2007, Pages 441–510, </a:t>
            </a:r>
            <a:r>
              <a:rPr lang="en-US" altLang="en-US" sz="1000">
                <a:solidFill>
                  <a:srgbClr val="333333"/>
                </a:solidFill>
                <a:hlinkClick r:id="rId3"/>
              </a:rPr>
              <a:t>https://doi.org/10.1111/j.1096-3642.2007.00308.x</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Figures 42–53 </a:t>
            </a:r>
            <a:r>
              <a:rPr lang="en-US" altLang="en-US" b="0"/>
              <a:t>Head in posterior view: 42, Glyphomerus stigma; 43, Buresium rufum; 44, Aranedra millsi; 45, Aiolomorphus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540000" y="1371600"/>
            <a:ext cx="4067245" cy="4457700"/>
          </a:xfrm>
          <a:prstGeom prst="rect">
            <a:avLst/>
          </a:prstGeom>
        </p:spPr>
      </p:pic>
    </p:spTree>
  </p:cSld>
  <p:clrMapOvr>
    <a:masterClrMapping/>
  </p:clrMapOvr>
  <p:transition/>
  <p:timing/>
</p:sld>
</file>

<file path=ppt/slides/slide1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Zool J Linn Soc</a:t>
            </a:r>
            <a:r>
              <a:rPr lang="en-US" altLang="en-US" sz="1000">
                <a:solidFill>
                  <a:srgbClr val="333333"/>
                </a:solidFill>
              </a:rPr>
              <a:t>, Volume 151, Issue 3, November 2007, Pages 441–510, </a:t>
            </a:r>
            <a:r>
              <a:rPr lang="en-US" altLang="en-US" sz="1000">
                <a:solidFill>
                  <a:srgbClr val="333333"/>
                </a:solidFill>
                <a:hlinkClick r:id="rId3"/>
              </a:rPr>
              <a:t>https://doi.org/10.1111/j.1096-3642.2007.00308.x</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Figures 54–62 </a:t>
            </a:r>
            <a:r>
              <a:rPr lang="en-US" altLang="en-US" b="0"/>
              <a:t>Postgena and postgenal bridge (PGB): 54, Glyphomerus stigma; 55, Hockeria unicolor; 56, Aranedra millsi; 57,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273300" y="1371600"/>
            <a:ext cx="4600310" cy="4457700"/>
          </a:xfrm>
          <a:prstGeom prst="rect">
            <a:avLst/>
          </a:prstGeom>
        </p:spPr>
      </p:pic>
    </p:spTree>
  </p:cSld>
  <p:clrMapOvr>
    <a:masterClrMapping/>
  </p:clrMapOvr>
  <p:transition/>
  <p:timing/>
</p:sld>
</file>

<file path=ppt/slides/slide1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Zool J Linn Soc</a:t>
            </a:r>
            <a:r>
              <a:rPr lang="en-US" altLang="en-US" sz="1000">
                <a:solidFill>
                  <a:srgbClr val="333333"/>
                </a:solidFill>
              </a:rPr>
              <a:t>, Volume 151, Issue 3, November 2007, Pages 441–510, </a:t>
            </a:r>
            <a:r>
              <a:rPr lang="en-US" altLang="en-US" sz="1000">
                <a:solidFill>
                  <a:srgbClr val="333333"/>
                </a:solidFill>
                <a:hlinkClick r:id="rId3"/>
              </a:rPr>
              <a:t>https://doi.org/10.1111/j.1096-3642.2007.00308.x</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Figures 63–71 </a:t>
            </a:r>
            <a:r>
              <a:rPr lang="en-US" altLang="en-US" b="0"/>
              <a:t>Figures 63–67: postgena and postgenal bridge–63, Eurytoma obtusiventriz; 64, Eurytoma sp., braconidis species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336800" y="1371600"/>
            <a:ext cx="4462162" cy="4457700"/>
          </a:xfrm>
          <a:prstGeom prst="rect">
            <a:avLst/>
          </a:prstGeom>
        </p:spPr>
      </p:pic>
    </p:spTree>
  </p:cSld>
  <p:clrMapOvr>
    <a:masterClrMapping/>
  </p:clrMapOvr>
  <p:transition/>
  <p:timing/>
</p:sld>
</file>

<file path=ppt/slides/slide1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Zool J Linn Soc</a:t>
            </a:r>
            <a:r>
              <a:rPr lang="en-US" altLang="en-US" sz="1000">
                <a:solidFill>
                  <a:srgbClr val="333333"/>
                </a:solidFill>
              </a:rPr>
              <a:t>, Volume 151, Issue 3, November 2007, Pages 441–510, </a:t>
            </a:r>
            <a:r>
              <a:rPr lang="en-US" altLang="en-US" sz="1000">
                <a:solidFill>
                  <a:srgbClr val="333333"/>
                </a:solidFill>
                <a:hlinkClick r:id="rId3"/>
              </a:rPr>
              <a:t>https://doi.org/10.1111/j.1096-3642.2007.00308.x</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Figures 72–80 </a:t>
            </a:r>
            <a:r>
              <a:rPr lang="en-US" altLang="en-US" b="0"/>
              <a:t>Postgenal bridge: 72, Aiolomorphus rhopaloides; 73, Pseudosystole hofferi; 74, Ficomila Gabon; 75, Risbecoma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273300" y="1371600"/>
            <a:ext cx="4586111" cy="4457700"/>
          </a:xfrm>
          <a:prstGeom prst="rect">
            <a:avLst/>
          </a:prstGeom>
        </p:spPr>
      </p:pic>
    </p:spTree>
  </p:cSld>
  <p:clrMapOvr>
    <a:masterClrMapping/>
  </p:clrMapOvr>
  <p:transition/>
  <p:timing/>
</p:sld>
</file>

<file path=ppt/slides/slide1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Zool J Linn Soc</a:t>
            </a:r>
            <a:r>
              <a:rPr lang="en-US" altLang="en-US" sz="1000">
                <a:solidFill>
                  <a:srgbClr val="333333"/>
                </a:solidFill>
              </a:rPr>
              <a:t>, Volume 151, Issue 3, November 2007, Pages 441–510, </a:t>
            </a:r>
            <a:r>
              <a:rPr lang="en-US" altLang="en-US" sz="1000">
                <a:solidFill>
                  <a:srgbClr val="333333"/>
                </a:solidFill>
                <a:hlinkClick r:id="rId3"/>
              </a:rPr>
              <a:t>https://doi.org/10.1111/j.1096-3642.2007.00308.x</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Figures 81–92 </a:t>
            </a:r>
            <a:r>
              <a:rPr lang="en-US" altLang="en-US" b="0"/>
              <a:t>Figures 81–83: postgenal bridge–81, Eurytoma Cébazan; 82, Risbecoma capensis; 83, Aximopsis Colombia 1.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578100" y="1371600"/>
            <a:ext cx="3980089" cy="4457700"/>
          </a:xfrm>
          <a:prstGeom prst="rect">
            <a:avLst/>
          </a:prstGeom>
        </p:spPr>
      </p:pic>
    </p:spTree>
  </p:cSld>
  <p:clrMapOvr>
    <a:masterClrMapping/>
  </p:clrMapOvr>
  <p:transition/>
  <p:timing/>
</p:sld>
</file>

<file path=ppt/slides/slide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Zool J Linn Soc</a:t>
            </a:r>
            <a:r>
              <a:rPr lang="en-US" altLang="en-US" sz="1000">
                <a:solidFill>
                  <a:srgbClr val="333333"/>
                </a:solidFill>
              </a:rPr>
              <a:t>, Volume 151, Issue 3, November 2007, Pages 441–510, </a:t>
            </a:r>
            <a:r>
              <a:rPr lang="en-US" altLang="en-US" sz="1000">
                <a:solidFill>
                  <a:srgbClr val="333333"/>
                </a:solidFill>
                <a:hlinkClick r:id="rId3"/>
              </a:rPr>
              <a:t>https://doi.org/10.1111/j.1096-3642.2007.00308.x</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16 </a:t>
            </a:r>
            <a:r>
              <a:rPr lang="en-US" altLang="en-US" b="0"/>
              <a:t>Eurytoma cressoni, metapleuron in ventral view: AdpA, adpetiolar area; CxC3, hind coxal cavities; PcC,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600" cy="3108960"/>
          </a:xfrm>
          <a:prstGeom prst="rect">
            <a:avLst/>
          </a:prstGeom>
        </p:spPr>
      </p:pic>
    </p:spTree>
  </p:cSld>
  <p:clrMapOvr>
    <a:masterClrMapping/>
  </p:clrMapOvr>
  <p:transition/>
  <p:timing/>
</p:sld>
</file>

<file path=ppt/slides/slide2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Zool J Linn Soc</a:t>
            </a:r>
            <a:r>
              <a:rPr lang="en-US" altLang="en-US" sz="1000">
                <a:solidFill>
                  <a:srgbClr val="333333"/>
                </a:solidFill>
              </a:rPr>
              <a:t>, Volume 151, Issue 3, November 2007, Pages 441–510, </a:t>
            </a:r>
            <a:r>
              <a:rPr lang="en-US" altLang="en-US" sz="1000">
                <a:solidFill>
                  <a:srgbClr val="333333"/>
                </a:solidFill>
                <a:hlinkClick r:id="rId3"/>
              </a:rPr>
              <a:t>https://doi.org/10.1111/j.1096-3642.2007.00308.x</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Figures 117–126 </a:t>
            </a:r>
            <a:r>
              <a:rPr lang="en-US" altLang="en-US" b="0"/>
              <a:t>Figures 117, 118: mesosoma in dorsal view–117, Eurytoma Mourèze; 118, Aximopsis Colombia 2. Figure 119: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298700" y="1371600"/>
            <a:ext cx="4534792" cy="4457700"/>
          </a:xfrm>
          <a:prstGeom prst="rect">
            <a:avLst/>
          </a:prstGeom>
        </p:spPr>
      </p:pic>
    </p:spTree>
  </p:cSld>
  <p:clrMapOvr>
    <a:masterClrMapping/>
  </p:clrMapOvr>
  <p:transition/>
  <p:timing/>
</p:sld>
</file>

<file path=ppt/slides/slide2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Zool J Linn Soc</a:t>
            </a:r>
            <a:r>
              <a:rPr lang="en-US" altLang="en-US" sz="1000">
                <a:solidFill>
                  <a:srgbClr val="333333"/>
                </a:solidFill>
              </a:rPr>
              <a:t>, Volume 151, Issue 3, November 2007, Pages 441–510, </a:t>
            </a:r>
            <a:r>
              <a:rPr lang="en-US" altLang="en-US" sz="1000">
                <a:solidFill>
                  <a:srgbClr val="333333"/>
                </a:solidFill>
                <a:hlinkClick r:id="rId3"/>
              </a:rPr>
              <a:t>https://doi.org/10.1111/j.1096-3642.2007.00308.x</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Figures 127–138 </a:t>
            </a:r>
            <a:r>
              <a:rPr lang="en-US" altLang="en-US" b="0"/>
              <a:t>Figures 127–131: propodeum–127, Sycophila biguttata; 128, Eurytoma ochraceipes; 129, Bruchophagus roddi; 130,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476500" y="1371600"/>
            <a:ext cx="4193509" cy="4457700"/>
          </a:xfrm>
          <a:prstGeom prst="rect">
            <a:avLst/>
          </a:prstGeom>
        </p:spPr>
      </p:pic>
    </p:spTree>
  </p:cSld>
  <p:clrMapOvr>
    <a:masterClrMapping/>
  </p:clrMapOvr>
  <p:transition/>
  <p:timing/>
</p:sld>
</file>

<file path=ppt/slides/slide2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Zool J Linn Soc</a:t>
            </a:r>
            <a:r>
              <a:rPr lang="en-US" altLang="en-US" sz="1000">
                <a:solidFill>
                  <a:srgbClr val="333333"/>
                </a:solidFill>
              </a:rPr>
              <a:t>, Volume 151, Issue 3, November 2007, Pages 441–510, </a:t>
            </a:r>
            <a:r>
              <a:rPr lang="en-US" altLang="en-US" sz="1000">
                <a:solidFill>
                  <a:srgbClr val="333333"/>
                </a:solidFill>
                <a:hlinkClick r:id="rId3"/>
              </a:rPr>
              <a:t>https://doi.org/10.1111/j.1096-3642.2007.00308.x</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Figures 139–150 </a:t>
            </a:r>
            <a:r>
              <a:rPr lang="en-US" altLang="en-US" b="0"/>
              <a:t>Figures 139, 140: Mesopleuron in lateral view–139, Bruchophagus squamea; 140, Eurytoma compressa. Figure 141: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578100" y="1371600"/>
            <a:ext cx="3976539" cy="4457700"/>
          </a:xfrm>
          <a:prstGeom prst="rect">
            <a:avLst/>
          </a:prstGeom>
        </p:spPr>
      </p:pic>
    </p:spTree>
  </p:cSld>
  <p:clrMapOvr>
    <a:masterClrMapping/>
  </p:clrMapOvr>
  <p:transition/>
  <p:timing/>
</p:sld>
</file>

<file path=ppt/slides/slide2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Zool J Linn Soc</a:t>
            </a:r>
            <a:r>
              <a:rPr lang="en-US" altLang="en-US" sz="1000">
                <a:solidFill>
                  <a:srgbClr val="333333"/>
                </a:solidFill>
              </a:rPr>
              <a:t>, Volume 151, Issue 3, November 2007, Pages 441–510, </a:t>
            </a:r>
            <a:r>
              <a:rPr lang="en-US" altLang="en-US" sz="1000">
                <a:solidFill>
                  <a:srgbClr val="333333"/>
                </a:solidFill>
                <a:hlinkClick r:id="rId3"/>
              </a:rPr>
              <a:t>https://doi.org/10.1111/j.1096-3642.2007.00308.x</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Figures 151–159 </a:t>
            </a:r>
            <a:r>
              <a:rPr lang="en-US" altLang="en-US" b="0"/>
              <a:t>Figures 151, 152, 154, 157, 158: meso- and metapleuron in ventral view–151, Rileya pulchra; 152, Bruchophagus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413000" y="1371600"/>
            <a:ext cx="4306956" cy="4457700"/>
          </a:xfrm>
          <a:prstGeom prst="rect">
            <a:avLst/>
          </a:prstGeom>
        </p:spPr>
      </p:pic>
    </p:spTree>
  </p:cSld>
  <p:clrMapOvr>
    <a:masterClrMapping/>
  </p:clrMapOvr>
  <p:transition/>
  <p:timing/>
</p:sld>
</file>

<file path=ppt/slides/slide2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Zool J Linn Soc</a:t>
            </a:r>
            <a:r>
              <a:rPr lang="en-US" altLang="en-US" sz="1000">
                <a:solidFill>
                  <a:srgbClr val="333333"/>
                </a:solidFill>
              </a:rPr>
              <a:t>, Volume 151, Issue 3, November 2007, Pages 441–510, </a:t>
            </a:r>
            <a:r>
              <a:rPr lang="en-US" altLang="en-US" sz="1000">
                <a:solidFill>
                  <a:srgbClr val="333333"/>
                </a:solidFill>
                <a:hlinkClick r:id="rId3"/>
              </a:rPr>
              <a:t>https://doi.org/10.1111/j.1096-3642.2007.00308.x</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Figures 160–171 </a:t>
            </a:r>
            <a:r>
              <a:rPr lang="en-US" altLang="en-US" b="0"/>
              <a:t>Figures 160–164: meso- and metapleuron in ventral view–160, Prodecatoma maculiventris; 161, Eurytoma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514600" y="1371600"/>
            <a:ext cx="4127500" cy="4457700"/>
          </a:xfrm>
          <a:prstGeom prst="rect">
            <a:avLst/>
          </a:prstGeom>
        </p:spPr>
      </p:pic>
    </p:spTree>
  </p:cSld>
  <p:clrMapOvr>
    <a:masterClrMapping/>
  </p:clrMapOvr>
  <p:transition/>
  <p:timing/>
</p:sld>
</file>

<file path=ppt/slides/slide2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Zool J Linn Soc</a:t>
            </a:r>
            <a:r>
              <a:rPr lang="en-US" altLang="en-US" sz="1000">
                <a:solidFill>
                  <a:srgbClr val="333333"/>
                </a:solidFill>
              </a:rPr>
              <a:t>, Volume 151, Issue 3, November 2007, Pages 441–510, </a:t>
            </a:r>
            <a:r>
              <a:rPr lang="en-US" altLang="en-US" sz="1000">
                <a:solidFill>
                  <a:srgbClr val="333333"/>
                </a:solidFill>
                <a:hlinkClick r:id="rId3"/>
              </a:rPr>
              <a:t>https://doi.org/10.1111/j.1096-3642.2007.00308.x</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Figures 172–186 </a:t>
            </a:r>
            <a:r>
              <a:rPr lang="en-US" altLang="en-US" b="0"/>
              <a:t>Figures 172, 173: metapleuron in ventral view–172, Eurytoma obtusiventris; 173, Eurytoma ochraceipes. Figures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565400" y="1371600"/>
            <a:ext cx="4005121" cy="4457700"/>
          </a:xfrm>
          <a:prstGeom prst="rect">
            <a:avLst/>
          </a:prstGeom>
        </p:spPr>
      </p:pic>
    </p:spTree>
  </p:cSld>
  <p:clrMapOvr>
    <a:masterClrMapping/>
  </p:clrMapOvr>
  <p:transition/>
  <p:timing/>
</p:sld>
</file>

<file path=ppt/slides/slide2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Zool J Linn Soc</a:t>
            </a:r>
            <a:r>
              <a:rPr lang="en-US" altLang="en-US" sz="1000">
                <a:solidFill>
                  <a:srgbClr val="333333"/>
                </a:solidFill>
              </a:rPr>
              <a:t>, Volume 151, Issue 3, November 2007, Pages 441–510, </a:t>
            </a:r>
            <a:r>
              <a:rPr lang="en-US" altLang="en-US" sz="1000">
                <a:solidFill>
                  <a:srgbClr val="333333"/>
                </a:solidFill>
                <a:hlinkClick r:id="rId3"/>
              </a:rPr>
              <a:t>https://doi.org/10.1111/j.1096-3642.2007.00308.x</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Figures 187–197 </a:t>
            </a:r>
            <a:r>
              <a:rPr lang="en-US" altLang="en-US" b="0"/>
              <a:t>Figures 187–192: petiole and base of gaster in lateral view; 187, Rileya pulchra; 188, Eurytominae Ecuador;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565400" y="1371600"/>
            <a:ext cx="4023195" cy="4457700"/>
          </a:xfrm>
          <a:prstGeom prst="rect">
            <a:avLst/>
          </a:prstGeom>
        </p:spPr>
      </p:pic>
    </p:spTree>
  </p:cSld>
  <p:clrMapOvr>
    <a:masterClrMapping/>
  </p:clrMapOvr>
  <p:transition/>
  <p:timing/>
</p:sld>
</file>

<file path=ppt/slides/slide2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Zool J Linn Soc</a:t>
            </a:r>
            <a:r>
              <a:rPr lang="en-US" altLang="en-US" sz="1000">
                <a:solidFill>
                  <a:srgbClr val="333333"/>
                </a:solidFill>
              </a:rPr>
              <a:t>, Volume 151, Issue 3, November 2007, Pages 441–510, </a:t>
            </a:r>
            <a:r>
              <a:rPr lang="en-US" altLang="en-US" sz="1000">
                <a:solidFill>
                  <a:srgbClr val="333333"/>
                </a:solidFill>
                <a:hlinkClick r:id="rId3"/>
              </a:rPr>
              <a:t>https://doi.org/10.1111/j.1096-3642.2007.00308.x</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Figures 198–212 </a:t>
            </a:r>
            <a:r>
              <a:rPr lang="en-US" altLang="en-US" b="0"/>
              <a:t>Figures 198, 199: head in frontal view–198, Philolema carinigena; 199, Aximogastroma longigastris. Figures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590800" y="1371600"/>
            <a:ext cx="3958881" cy="4457700"/>
          </a:xfrm>
          <a:prstGeom prst="rect">
            <a:avLst/>
          </a:prstGeom>
        </p:spPr>
      </p:pic>
    </p:spTree>
  </p:cSld>
  <p:clrMapOvr>
    <a:masterClrMapping/>
  </p:clrMapOvr>
  <p:transition/>
  <p:timing/>
</p:sld>
</file>

<file path=ppt/slides/slide2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Zool J Linn Soc</a:t>
            </a:r>
            <a:r>
              <a:rPr lang="en-US" altLang="en-US" sz="1000">
                <a:solidFill>
                  <a:srgbClr val="333333"/>
                </a:solidFill>
              </a:rPr>
              <a:t>, Volume 151, Issue 3, November 2007, Pages 441–510, </a:t>
            </a:r>
            <a:r>
              <a:rPr lang="en-US" altLang="en-US" sz="1000">
                <a:solidFill>
                  <a:srgbClr val="333333"/>
                </a:solidFill>
                <a:hlinkClick r:id="rId3"/>
              </a:rPr>
              <a:t>https://doi.org/10.1111/j.1096-3642.2007.00308.x</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3 </a:t>
            </a:r>
            <a:r>
              <a:rPr lang="en-US" altLang="en-US" b="0"/>
              <a:t>Cladogram 1. Phylogeny of the Eurytominae: strict consensus tree (= CS) of the equally weighted trees (n =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679700" y="1371600"/>
            <a:ext cx="3796261" cy="4457700"/>
          </a:xfrm>
          <a:prstGeom prst="rect">
            <a:avLst/>
          </a:prstGeom>
        </p:spPr>
      </p:pic>
    </p:spTree>
  </p:cSld>
  <p:clrMapOvr>
    <a:masterClrMapping/>
  </p:clrMapOvr>
  <p:transition/>
  <p:timing/>
</p:sld>
</file>

<file path=ppt/slides/slide2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Zool J Linn Soc</a:t>
            </a:r>
            <a:r>
              <a:rPr lang="en-US" altLang="en-US" sz="1000">
                <a:solidFill>
                  <a:srgbClr val="333333"/>
                </a:solidFill>
              </a:rPr>
              <a:t>, Volume 151, Issue 3, November 2007, Pages 441–510, </a:t>
            </a:r>
            <a:r>
              <a:rPr lang="en-US" altLang="en-US" sz="1000">
                <a:solidFill>
                  <a:srgbClr val="333333"/>
                </a:solidFill>
                <a:hlinkClick r:id="rId3"/>
              </a:rPr>
              <a:t>https://doi.org/10.1111/j.1096-3642.2007.00308.x</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3 </a:t>
            </a:r>
            <a:r>
              <a:rPr lang="en-US" altLang="en-US" b="0"/>
              <a:t>Cladogram 1. Phylogeny of the Eurytominae: strict consensus tree (= CS) of the equally weighted trees (n =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3086100" y="1371600"/>
            <a:ext cx="2972981" cy="4457700"/>
          </a:xfrm>
          <a:prstGeom prst="rect">
            <a:avLst/>
          </a:prstGeom>
        </p:spPr>
      </p:pic>
    </p:spTree>
  </p:cSld>
  <p:clrMapOvr>
    <a:masterClrMapping/>
  </p:clrMapOvr>
  <p:transition/>
  <p:timing/>
</p:sld>
</file>

<file path=ppt/slides/slide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Zool J Linn Soc</a:t>
            </a:r>
            <a:r>
              <a:rPr lang="en-US" altLang="en-US" sz="1000">
                <a:solidFill>
                  <a:srgbClr val="333333"/>
                </a:solidFill>
              </a:rPr>
              <a:t>, Volume 151, Issue 3, November 2007, Pages 441–510, </a:t>
            </a:r>
            <a:r>
              <a:rPr lang="en-US" altLang="en-US" sz="1000">
                <a:solidFill>
                  <a:srgbClr val="333333"/>
                </a:solidFill>
                <a:hlinkClick r:id="rId3"/>
              </a:rPr>
              <a:t>https://doi.org/10.1111/j.1096-3642.2007.00308.x</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17 </a:t>
            </a:r>
            <a:r>
              <a:rPr lang="en-US" altLang="en-US" b="0"/>
              <a:t>Bruchophagus caucasicus, gastral petiole in lateral view: AaPet, articular area of petiole; AR S1, anterior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171700" y="1371600"/>
            <a:ext cx="4789264" cy="4457700"/>
          </a:xfrm>
          <a:prstGeom prst="rect">
            <a:avLst/>
          </a:prstGeom>
        </p:spPr>
      </p:pic>
    </p:spTree>
  </p:cSld>
  <p:clrMapOvr>
    <a:masterClrMapping/>
  </p:clrMapOvr>
  <p:transition/>
  <p:timing/>
</p:sld>
</file>

<file path=ppt/slides/slide3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Zool J Linn Soc</a:t>
            </a:r>
            <a:r>
              <a:rPr lang="en-US" altLang="en-US" sz="1000">
                <a:solidFill>
                  <a:srgbClr val="333333"/>
                </a:solidFill>
              </a:rPr>
              <a:t>, Volume 151, Issue 3, November 2007, Pages 441–510, </a:t>
            </a:r>
            <a:r>
              <a:rPr lang="en-US" altLang="en-US" sz="1000">
                <a:solidFill>
                  <a:srgbClr val="333333"/>
                </a:solidFill>
                <a:hlinkClick r:id="rId3"/>
              </a:rPr>
              <a:t>https://doi.org/10.1111/j.1096-3642.2007.00308.x</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4 </a:t>
            </a:r>
            <a:r>
              <a:rPr lang="en-US" altLang="en-US" b="0"/>
              <a:t>Cladogram 2. Phylogeny of the Eurytominae: strict consensus tree (CS) of the equally weighted trees (n= 35).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3175000" y="1371600"/>
            <a:ext cx="2781427" cy="4457700"/>
          </a:xfrm>
          <a:prstGeom prst="rect">
            <a:avLst/>
          </a:prstGeom>
        </p:spPr>
      </p:pic>
    </p:spTree>
  </p:cSld>
  <p:clrMapOvr>
    <a:masterClrMapping/>
  </p:clrMapOvr>
  <p:transition/>
  <p:timing/>
</p:sld>
</file>

<file path=ppt/slides/slide3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Zool J Linn Soc</a:t>
            </a:r>
            <a:r>
              <a:rPr lang="en-US" altLang="en-US" sz="1000">
                <a:solidFill>
                  <a:srgbClr val="333333"/>
                </a:solidFill>
              </a:rPr>
              <a:t>, Volume 151, Issue 3, November 2007, Pages 441–510, </a:t>
            </a:r>
            <a:r>
              <a:rPr lang="en-US" altLang="en-US" sz="1000">
                <a:solidFill>
                  <a:srgbClr val="333333"/>
                </a:solidFill>
                <a:hlinkClick r:id="rId3"/>
              </a:rPr>
              <a:t>https://doi.org/10.1111/j.1096-3642.2007.00308.x</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5 </a:t>
            </a:r>
            <a:r>
              <a:rPr lang="en-US" altLang="en-US" b="0"/>
              <a:t>(A) Cladogram 3A. Phylogeny of the Eurytominae: strict consensus tree (CS) of the equally weighted trees (n=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603500" y="1371600"/>
            <a:ext cx="3930953" cy="4457700"/>
          </a:xfrm>
          <a:prstGeom prst="rect">
            <a:avLst/>
          </a:prstGeom>
        </p:spPr>
      </p:pic>
    </p:spTree>
  </p:cSld>
  <p:clrMapOvr>
    <a:masterClrMapping/>
  </p:clrMapOvr>
  <p:transition/>
  <p:timing/>
</p:sld>
</file>

<file path=ppt/slides/slide3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Zool J Linn Soc</a:t>
            </a:r>
            <a:r>
              <a:rPr lang="en-US" altLang="en-US" sz="1000">
                <a:solidFill>
                  <a:srgbClr val="333333"/>
                </a:solidFill>
              </a:rPr>
              <a:t>, Volume 151, Issue 3, November 2007, Pages 441–510, </a:t>
            </a:r>
            <a:r>
              <a:rPr lang="en-US" altLang="en-US" sz="1000">
                <a:solidFill>
                  <a:srgbClr val="333333"/>
                </a:solidFill>
                <a:hlinkClick r:id="rId3"/>
              </a:rPr>
              <a:t>https://doi.org/10.1111/j.1096-3642.2007.00308.x</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5 </a:t>
            </a:r>
            <a:r>
              <a:rPr lang="en-US" altLang="en-US" b="0"/>
              <a:t>(A) Cladogram 3A. Phylogeny of the Eurytominae: strict consensus tree (CS) of the equally weighted trees (n=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3365500" y="1371600"/>
            <a:ext cx="2416655" cy="4457700"/>
          </a:xfrm>
          <a:prstGeom prst="rect">
            <a:avLst/>
          </a:prstGeom>
        </p:spPr>
      </p:pic>
    </p:spTree>
  </p:cSld>
  <p:clrMapOvr>
    <a:masterClrMapping/>
  </p:clrMapOvr>
  <p:transition/>
  <p:timing/>
</p:sld>
</file>

<file path=ppt/slides/slide3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Zool J Linn Soc</a:t>
            </a:r>
            <a:r>
              <a:rPr lang="en-US" altLang="en-US" sz="1000">
                <a:solidFill>
                  <a:srgbClr val="333333"/>
                </a:solidFill>
              </a:rPr>
              <a:t>, Volume 151, Issue 3, November 2007, Pages 441–510, </a:t>
            </a:r>
            <a:r>
              <a:rPr lang="en-US" altLang="en-US" sz="1000">
                <a:solidFill>
                  <a:srgbClr val="333333"/>
                </a:solidFill>
                <a:hlinkClick r:id="rId3"/>
              </a:rPr>
              <a:t>https://doi.org/10.1111/j.1096-3642.2007.00308.x</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5 </a:t>
            </a:r>
            <a:r>
              <a:rPr lang="en-US" altLang="en-US" b="0"/>
              <a:t>(A) Cladogram 3A. Phylogeny of the Eurytominae: strict consensus tree (CS) of the equally weighted trees (n=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387600" y="1371600"/>
            <a:ext cx="4374583" cy="4457700"/>
          </a:xfrm>
          <a:prstGeom prst="rect">
            <a:avLst/>
          </a:prstGeom>
        </p:spPr>
      </p:pic>
    </p:spTree>
  </p:cSld>
  <p:clrMapOvr>
    <a:masterClrMapping/>
  </p:clrMapOvr>
  <p:transition/>
  <p:timing/>
</p:sld>
</file>

<file path=ppt/slides/slide3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Zool J Linn Soc</a:t>
            </a:r>
            <a:r>
              <a:rPr lang="en-US" altLang="en-US" sz="1000">
                <a:solidFill>
                  <a:srgbClr val="333333"/>
                </a:solidFill>
              </a:rPr>
              <a:t>, Volume 151, Issue 3, November 2007, Pages 441–510, </a:t>
            </a:r>
            <a:r>
              <a:rPr lang="en-US" altLang="en-US" sz="1000">
                <a:solidFill>
                  <a:srgbClr val="333333"/>
                </a:solidFill>
                <a:hlinkClick r:id="rId3"/>
              </a:rPr>
              <a:t>https://doi.org/10.1111/j.1096-3642.2007.00308.x</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5 </a:t>
            </a:r>
            <a:r>
              <a:rPr lang="en-US" altLang="en-US" b="0"/>
              <a:t>(A) Cladogram 3A. Phylogeny of the Eurytominae: strict consensus tree (CS) of the equally weighted trees (n=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3378200" y="1371600"/>
            <a:ext cx="2384763" cy="4457700"/>
          </a:xfrm>
          <a:prstGeom prst="rect">
            <a:avLst/>
          </a:prstGeom>
        </p:spPr>
      </p:pic>
    </p:spTree>
  </p:cSld>
  <p:clrMapOvr>
    <a:masterClrMapping/>
  </p:clrMapOvr>
  <p:transition/>
  <p:timing/>
</p:sld>
</file>

<file path=ppt/slides/slide3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Zool J Linn Soc</a:t>
            </a:r>
            <a:r>
              <a:rPr lang="en-US" altLang="en-US" sz="1000">
                <a:solidFill>
                  <a:srgbClr val="333333"/>
                </a:solidFill>
              </a:rPr>
              <a:t>, Volume 151, Issue 3, November 2007, Pages 441–510, </a:t>
            </a:r>
            <a:r>
              <a:rPr lang="en-US" altLang="en-US" sz="1000">
                <a:solidFill>
                  <a:srgbClr val="333333"/>
                </a:solidFill>
                <a:hlinkClick r:id="rId3"/>
              </a:rPr>
              <a:t>https://doi.org/10.1111/j.1096-3642.2007.00308.x</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6 </a:t>
            </a:r>
            <a:r>
              <a:rPr lang="en-US" altLang="en-US" b="0"/>
              <a:t>Cladogram 4. Phylogeny of the Eurytominae: strict consensus tree (CS) of the equally weighted trees (n= 45).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540000" y="1371600"/>
            <a:ext cx="4070959" cy="4457700"/>
          </a:xfrm>
          <a:prstGeom prst="rect">
            <a:avLst/>
          </a:prstGeom>
        </p:spPr>
      </p:pic>
    </p:spTree>
  </p:cSld>
  <p:clrMapOvr>
    <a:masterClrMapping/>
  </p:clrMapOvr>
  <p:transition/>
  <p:timing/>
</p:sld>
</file>

<file path=ppt/slides/slide3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Zool J Linn Soc</a:t>
            </a:r>
            <a:r>
              <a:rPr lang="en-US" altLang="en-US" sz="1000">
                <a:solidFill>
                  <a:srgbClr val="333333"/>
                </a:solidFill>
              </a:rPr>
              <a:t>, Volume 151, Issue 3, November 2007, Pages 441–510, </a:t>
            </a:r>
            <a:r>
              <a:rPr lang="en-US" altLang="en-US" sz="1000">
                <a:solidFill>
                  <a:srgbClr val="333333"/>
                </a:solidFill>
                <a:hlinkClick r:id="rId3"/>
              </a:rPr>
              <a:t>https://doi.org/10.1111/j.1096-3642.2007.00308.x</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6 </a:t>
            </a:r>
            <a:r>
              <a:rPr lang="en-US" altLang="en-US" b="0"/>
              <a:t>Cladogram 4. Phylogeny of the Eurytominae: strict consensus tree (CS) of the equally weighted trees (n= 45).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3378200" y="1371600"/>
            <a:ext cx="2377676" cy="4457700"/>
          </a:xfrm>
          <a:prstGeom prst="rect">
            <a:avLst/>
          </a:prstGeom>
        </p:spPr>
      </p:pic>
    </p:spTree>
  </p:cSld>
  <p:clrMapOvr>
    <a:masterClrMapping/>
  </p:clrMapOvr>
  <p:transition/>
  <p:timing/>
</p:sld>
</file>

<file path=ppt/slides/slide3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Zool J Linn Soc</a:t>
            </a:r>
            <a:r>
              <a:rPr lang="en-US" altLang="en-US" sz="1000">
                <a:solidFill>
                  <a:srgbClr val="333333"/>
                </a:solidFill>
              </a:rPr>
              <a:t>, Volume 151, Issue 3, November 2007, Pages 441–510, </a:t>
            </a:r>
            <a:r>
              <a:rPr lang="en-US" altLang="en-US" sz="1000">
                <a:solidFill>
                  <a:srgbClr val="333333"/>
                </a:solidFill>
                <a:hlinkClick r:id="rId3"/>
              </a:rPr>
              <a:t>https://doi.org/10.1111/j.1096-3642.2007.00308.x</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7 </a:t>
            </a:r>
            <a:r>
              <a:rPr lang="en-US" altLang="en-US" b="0"/>
              <a:t>(A) Cladogram 5A. Phylogeny of the basal zone of the Eurytominae: strict consensus tree (CS) of the equally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806700" y="1371600"/>
            <a:ext cx="3530386" cy="4457700"/>
          </a:xfrm>
          <a:prstGeom prst="rect">
            <a:avLst/>
          </a:prstGeom>
        </p:spPr>
      </p:pic>
    </p:spTree>
  </p:cSld>
  <p:clrMapOvr>
    <a:masterClrMapping/>
  </p:clrMapOvr>
  <p:transition/>
  <p:timing/>
</p:sld>
</file>

<file path=ppt/slides/slide3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Zool J Linn Soc</a:t>
            </a:r>
            <a:r>
              <a:rPr lang="en-US" altLang="en-US" sz="1000">
                <a:solidFill>
                  <a:srgbClr val="333333"/>
                </a:solidFill>
              </a:rPr>
              <a:t>, Volume 151, Issue 3, November 2007, Pages 441–510, </a:t>
            </a:r>
            <a:r>
              <a:rPr lang="en-US" altLang="en-US" sz="1000">
                <a:solidFill>
                  <a:srgbClr val="333333"/>
                </a:solidFill>
                <a:hlinkClick r:id="rId3"/>
              </a:rPr>
              <a:t>https://doi.org/10.1111/j.1096-3642.2007.00308.x</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7 </a:t>
            </a:r>
            <a:r>
              <a:rPr lang="en-US" altLang="en-US" b="0"/>
              <a:t>(A) Cladogram 5A. Phylogeny of the basal zone of the Eurytominae: strict consensus tree (CS) of the equally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590800" y="1371600"/>
            <a:ext cx="3965925" cy="4457700"/>
          </a:xfrm>
          <a:prstGeom prst="rect">
            <a:avLst/>
          </a:prstGeom>
        </p:spPr>
      </p:pic>
    </p:spTree>
  </p:cSld>
  <p:clrMapOvr>
    <a:masterClrMapping/>
  </p:clrMapOvr>
  <p:transition/>
  <p:timing/>
</p:sld>
</file>

<file path=ppt/slides/slide3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Zool J Linn Soc</a:t>
            </a:r>
            <a:r>
              <a:rPr lang="en-US" altLang="en-US" sz="1000">
                <a:solidFill>
                  <a:srgbClr val="333333"/>
                </a:solidFill>
              </a:rPr>
              <a:t>, Volume 151, Issue 3, November 2007, Pages 441–510, </a:t>
            </a:r>
            <a:r>
              <a:rPr lang="en-US" altLang="en-US" sz="1000">
                <a:solidFill>
                  <a:srgbClr val="333333"/>
                </a:solidFill>
                <a:hlinkClick r:id="rId3"/>
              </a:rPr>
              <a:t>https://doi.org/10.1111/j.1096-3642.2007.00308.x</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8 </a:t>
            </a:r>
            <a:r>
              <a:rPr lang="en-US" altLang="en-US" b="0"/>
              <a:t>Cladogram 6. Phylogeny of the species classified in Eurytoma: strict consensus tree (CS) of the equally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654300" y="1371600"/>
            <a:ext cx="3823070" cy="4457700"/>
          </a:xfrm>
          <a:prstGeom prst="rect">
            <a:avLst/>
          </a:prstGeom>
        </p:spPr>
      </p:pic>
    </p:spTree>
  </p:cSld>
  <p:clrMapOvr>
    <a:masterClrMapping/>
  </p:clrMapOvr>
  <p:transition/>
  <p:timing/>
</p:sld>
</file>

<file path=ppt/slides/slide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Zool J Linn Soc</a:t>
            </a:r>
            <a:r>
              <a:rPr lang="en-US" altLang="en-US" sz="1000">
                <a:solidFill>
                  <a:srgbClr val="333333"/>
                </a:solidFill>
              </a:rPr>
              <a:t>, Volume 151, Issue 3, November 2007, Pages 441–510, </a:t>
            </a:r>
            <a:r>
              <a:rPr lang="en-US" altLang="en-US" sz="1000">
                <a:solidFill>
                  <a:srgbClr val="333333"/>
                </a:solidFill>
                <a:hlinkClick r:id="rId3"/>
              </a:rPr>
              <a:t>https://doi.org/10.1111/j.1096-3642.2007.00308.x</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14 </a:t>
            </a:r>
            <a:r>
              <a:rPr lang="en-US" altLang="en-US" b="0"/>
              <a:t>Eurytoma Cébazan, pronotum and mesonotum in lateral view: AsA, adscrobal area; AsC, adscrobal carina; ApVs,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032000" y="1371600"/>
            <a:ext cx="5083342" cy="4457700"/>
          </a:xfrm>
          <a:prstGeom prst="rect">
            <a:avLst/>
          </a:prstGeom>
        </p:spPr>
      </p:pic>
    </p:spTree>
  </p:cSld>
  <p:clrMapOvr>
    <a:masterClrMapping/>
  </p:clrMapOvr>
  <p:transition/>
  <p:timing/>
</p:sld>
</file>

<file path=ppt/slides/slide4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Zool J Linn Soc</a:t>
            </a:r>
            <a:r>
              <a:rPr lang="en-US" altLang="en-US" sz="1000">
                <a:solidFill>
                  <a:srgbClr val="333333"/>
                </a:solidFill>
              </a:rPr>
              <a:t>, Volume 151, Issue 3, November 2007, Pages 441–510, </a:t>
            </a:r>
            <a:r>
              <a:rPr lang="en-US" altLang="en-US" sz="1000">
                <a:solidFill>
                  <a:srgbClr val="333333"/>
                </a:solidFill>
                <a:hlinkClick r:id="rId3"/>
              </a:rPr>
              <a:t>https://doi.org/10.1111/j.1096-3642.2007.00308.x</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9 </a:t>
            </a:r>
            <a:r>
              <a:rPr lang="en-US" altLang="en-US" b="0"/>
              <a:t>Cladogram 7. Phylogeny of the terminal zone of the Eurytominae: unique tree obtained. Study carried out with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565400" y="1371600"/>
            <a:ext cx="4005121" cy="4457700"/>
          </a:xfrm>
          <a:prstGeom prst="rect">
            <a:avLst/>
          </a:prstGeom>
        </p:spPr>
      </p:pic>
    </p:spTree>
  </p:cSld>
  <p:clrMapOvr>
    <a:masterClrMapping/>
  </p:clrMapOvr>
  <p:transition/>
  <p:timing/>
</p:sld>
</file>

<file path=ppt/slides/slide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Zool J Linn Soc</a:t>
            </a:r>
            <a:r>
              <a:rPr lang="en-US" altLang="en-US" sz="1000">
                <a:solidFill>
                  <a:srgbClr val="333333"/>
                </a:solidFill>
              </a:rPr>
              <a:t>, Volume 151, Issue 3, November 2007, Pages 441–510, </a:t>
            </a:r>
            <a:r>
              <a:rPr lang="en-US" altLang="en-US" sz="1000">
                <a:solidFill>
                  <a:srgbClr val="333333"/>
                </a:solidFill>
                <a:hlinkClick r:id="rId3"/>
              </a:rPr>
              <a:t>https://doi.org/10.1111/j.1096-3642.2007.00308.x</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13 </a:t>
            </a:r>
            <a:r>
              <a:rPr lang="en-US" altLang="en-US" b="0"/>
              <a:t>Tetramesa fulvicollis s, mesosoma in lateral view: AxG, axillar groove; Ds, dorsellum; Ll Msc, lateral lobe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600" cy="3200400"/>
          </a:xfrm>
          <a:prstGeom prst="rect">
            <a:avLst/>
          </a:prstGeom>
        </p:spPr>
      </p:pic>
    </p:spTree>
  </p:cSld>
  <p:clrMapOvr>
    <a:masterClrMapping/>
  </p:clrMapOvr>
  <p:transition/>
  <p:timing/>
</p:sld>
</file>

<file path=ppt/slides/slide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Zool J Linn Soc</a:t>
            </a:r>
            <a:r>
              <a:rPr lang="en-US" altLang="en-US" sz="1000">
                <a:solidFill>
                  <a:srgbClr val="333333"/>
                </a:solidFill>
              </a:rPr>
              <a:t>, Volume 151, Issue 3, November 2007, Pages 441–510, </a:t>
            </a:r>
            <a:r>
              <a:rPr lang="en-US" altLang="en-US" sz="1000">
                <a:solidFill>
                  <a:srgbClr val="333333"/>
                </a:solidFill>
                <a:hlinkClick r:id="rId3"/>
              </a:rPr>
              <a:t>https://doi.org/10.1111/j.1096-3642.2007.00308.x</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12 </a:t>
            </a:r>
            <a:r>
              <a:rPr lang="en-US" altLang="en-US" b="0"/>
              <a:t>Eurytoma aspila, postgenal bridge (PGB): FM, Foramen magnum; FS, foraminal setae; Ie PGG, inner edge of the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082800" y="1371600"/>
            <a:ext cx="4987100" cy="4457700"/>
          </a:xfrm>
          <a:prstGeom prst="rect">
            <a:avLst/>
          </a:prstGeom>
        </p:spPr>
      </p:pic>
    </p:spTree>
  </p:cSld>
  <p:clrMapOvr>
    <a:masterClrMapping/>
  </p:clrMapOvr>
  <p:transition/>
  <p:timing/>
</p:sld>
</file>

<file path=ppt/slides/slide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Zool J Linn Soc</a:t>
            </a:r>
            <a:r>
              <a:rPr lang="en-US" altLang="en-US" sz="1000">
                <a:solidFill>
                  <a:srgbClr val="333333"/>
                </a:solidFill>
              </a:rPr>
              <a:t>, Volume 151, Issue 3, November 2007, Pages 441–510, </a:t>
            </a:r>
            <a:r>
              <a:rPr lang="en-US" altLang="en-US" sz="1000">
                <a:solidFill>
                  <a:srgbClr val="333333"/>
                </a:solidFill>
                <a:hlinkClick r:id="rId3"/>
              </a:rPr>
              <a:t>https://doi.org/10.1111/j.1096-3642.2007.00308.x</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11 </a:t>
            </a:r>
            <a:r>
              <a:rPr lang="en-US" altLang="en-US" b="0"/>
              <a:t>Aximopsis from Colombia, head in posterior view: FM, Foramen magnum; GNC, genal carina; HPB, hypostomal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714500" y="1371600"/>
            <a:ext cx="5715000" cy="4457700"/>
          </a:xfrm>
          <a:prstGeom prst="rect">
            <a:avLst/>
          </a:prstGeom>
        </p:spPr>
      </p:pic>
    </p:spTree>
  </p:cSld>
  <p:clrMapOvr>
    <a:masterClrMapping/>
  </p:clrMapOvr>
  <p:transition/>
  <p:timing/>
</p:sld>
</file>

<file path=ppt/slides/slide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Zool J Linn Soc</a:t>
            </a:r>
            <a:r>
              <a:rPr lang="en-US" altLang="en-US" sz="1000">
                <a:solidFill>
                  <a:srgbClr val="333333"/>
                </a:solidFill>
              </a:rPr>
              <a:t>, Volume 151, Issue 3, November 2007, Pages 441–510, </a:t>
            </a:r>
            <a:r>
              <a:rPr lang="en-US" altLang="en-US" sz="1000">
                <a:solidFill>
                  <a:srgbClr val="333333"/>
                </a:solidFill>
                <a:hlinkClick r:id="rId3"/>
              </a:rPr>
              <a:t>https://doi.org/10.1111/j.1096-3642.2007.00308.x</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10 </a:t>
            </a:r>
            <a:r>
              <a:rPr lang="en-US" altLang="en-US" b="0"/>
              <a:t>Eurytominae from Ecuador, head in frontal view: AT, antennal torulus; Cly, clypeus; Gn, gena (= malar space);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51000" y="1371600"/>
            <a:ext cx="5853545" cy="4457700"/>
          </a:xfrm>
          <a:prstGeom prst="rect">
            <a:avLst/>
          </a:prstGeom>
        </p:spPr>
      </p:pic>
    </p:spTree>
  </p:cSld>
  <p:clrMapOvr>
    <a:masterClrMapping/>
  </p:clrMapOvr>
  <p:transition/>
  <p:timing/>
</p:sld>
</file>

<file path=ppt/slides/slide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Zool J Linn Soc</a:t>
            </a:r>
            <a:r>
              <a:rPr lang="en-US" altLang="en-US" sz="1000">
                <a:solidFill>
                  <a:srgbClr val="333333"/>
                </a:solidFill>
              </a:rPr>
              <a:t>, Volume 151, Issue 3, November 2007, Pages 441–510, </a:t>
            </a:r>
            <a:r>
              <a:rPr lang="en-US" altLang="en-US" sz="1000">
                <a:solidFill>
                  <a:srgbClr val="333333"/>
                </a:solidFill>
                <a:hlinkClick r:id="rId3"/>
              </a:rPr>
              <a:t>https://doi.org/10.1111/j.1096-3642.2007.00308.x</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Figures 93–107 </a:t>
            </a:r>
            <a:r>
              <a:rPr lang="en-US" altLang="en-US" b="0"/>
              <a:t>Figures 93–97: female antenna–93, ArchiRileya Cicada; 94, Eurytoma ochraceipes; 95, Eurytoma volkovi; 96,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590800" y="1371600"/>
            <a:ext cx="3972995" cy="4457700"/>
          </a:xfrm>
          <a:prstGeom prst="rect">
            <a:avLst/>
          </a:prstGeom>
        </p:spPr>
      </p:pic>
    </p:spTree>
  </p:cSld>
  <p:clrMapOvr>
    <a:masterClrMapping/>
  </p:clrMapOvr>
  <p:transition/>
  <p:timing/>
</p:sld>
</file>

<file path=ppt/tags/tag1.xml><?xml version="1.0" encoding="utf-8"?>
<p:tagLst xmlns:p="http://schemas.openxmlformats.org/presentationml/2006/main">
  <p:tag name="AS_NET" val="4.0.30319.42000"/>
  <p:tag name="AS_OS" val="Microsoft Windows NT 10.0.14393.0"/>
  <p:tag name="AS_RELEASE_DATE" val="2019.01.14"/>
  <p:tag name="AS_TITLE" val="Aspose.Slides for .NET 4.0"/>
  <p:tag name="AS_VERSION" val="19.1"/>
</p:tagLst>
</file>

<file path=ppt/theme/theme1.xml><?xml version="1.0" encoding="utf-8"?>
<a:theme xmlns:r="http://schemas.openxmlformats.org/officeDocument/2006/relationships" xmlns:a="http://schemas.openxmlformats.org/drawingml/2006/main" name="13_Office Theme">
  <a:themeElements>
    <a:clrScheme name="1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3_Office Theme">
      <a:majorFont>
        <a:latin typeface="Times New Roman"/>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1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Office Them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Office Them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
  <PresentationFormat>On-screen Show (4:3)</PresentationFormat>
  <Paragraphs>120</Paragraphs>
  <Slides>40</Slides>
  <Notes>40</Notes>
  <TotalTime>3343</TotalTime>
  <HiddenSlides>0</HiddenSlides>
  <MMClips>0</MMClips>
  <ScaleCrop>0</ScaleCrop>
  <HeadingPairs>
    <vt:vector baseType="variant" size="4">
      <vt:variant>
        <vt:lpstr>Theme</vt:lpstr>
      </vt:variant>
      <vt:variant>
        <vt:i4>1</vt:i4>
      </vt:variant>
      <vt:variant>
        <vt:lpstr>Slide Titles</vt:lpstr>
      </vt:variant>
      <vt:variant>
        <vt:i4>40</vt:i4>
      </vt:variant>
    </vt:vector>
  </HeadingPairs>
  <TitlesOfParts>
    <vt:vector baseType="lpstr" size="41">
      <vt:lpstr>13_Office Theme</vt:lpstr>
      <vt:lpstr>Figure 15 Aximopsis sp. from Colombia, mesopleuron in ventral view: AsA, adscrobal area; ApVs, anterior projection of ...</vt:lpstr>
      <vt:lpstr>Figure 16 Eurytoma cressoni, metapleuron in ventral view: AdpA, adpetiolar area; CxC3, hind coxal cavities; PcC, ...</vt:lpstr>
      <vt:lpstr>Figure 17 Bruchophagus caucasicus, gastral petiole in lateral view: AaPet, articular area of petiole; AR S1, anterior ...</vt:lpstr>
      <vt:lpstr>Figure 14 Eurytoma Cébazan, pronotum and mesonotum in lateral view: AsA, adscrobal area; AsC, adscrobal carina; ApVs, ...</vt:lpstr>
      <vt:lpstr>Figure 13 Tetramesa fulvicollis s, mesosoma in lateral view: AxG, axillar groove; Ds, dorsellum; Ll Msc, lateral lobe ...</vt:lpstr>
      <vt:lpstr>Figure 12 Eurytoma aspila, postgenal bridge (PGB): FM, Foramen magnum; FS, foraminal setae; Ie PGG, inner edge of the ...</vt:lpstr>
      <vt:lpstr>Figure 11 Aximopsis from Colombia, head in posterior view: FM, Foramen magnum; GNC, genal carina; HPB, hypostomal ...</vt:lpstr>
      <vt:lpstr>Figure 10 Eurytominae from Ecuador, head in frontal view: AT, antennal torulus; Cly, clypeus; Gn, gena (= malar space); ...</vt:lpstr>
      <vt:lpstr>Figures 93–107 Figures 93–97: female antenna–93, ArchiRileya Cicada; 94, Eurytoma ochraceipes; 95, Eurytoma volkovi; 96, ...</vt:lpstr>
      <vt:lpstr>Figures 108–116 Figures 108–111: patterns of sculpture–108, Buresium rufum(lower face); 109, Bruchophagus bajarii(scutellum); ...</vt:lpstr>
      <vt:lpstr>Figure 2 Cumulative number of described species of Eurytomidae distributed from less diverse genera to most diverse. ...</vt:lpstr>
      <vt:lpstr>Figure 1 Described species of Eurytomidae: classes of biodiversity (number of species described within each genus) ...</vt:lpstr>
      <vt:lpstr>Figures 18–29 Figures 18–28: head in frontal view–18, Buresium rufum; 19, Eurytominae Ecuador; 20, Eurytoma Mourèze; 21, ...</vt:lpstr>
      <vt:lpstr>Figures 30–41 Figure 30: head in laterodorsal view–30, Prodecatoma maculiventris. Figures 31–35: lower face and ...</vt:lpstr>
      <vt:lpstr>Figures 42–53 Head in posterior view: 42, Glyphomerus stigma; 43, Buresium rufum; 44, Aranedra millsi; 45, Aiolomorphus ...</vt:lpstr>
      <vt:lpstr>Figures 54–62 Postgena and postgenal bridge (PGB): 54, Glyphomerus stigma; 55, Hockeria unicolor; 56, Aranedra millsi; 57, ...</vt:lpstr>
      <vt:lpstr>Figures 63–71 Figures 63–67: postgena and postgenal bridge–63, Eurytoma obtusiventriz; 64, Eurytoma sp., braconidis species ...</vt:lpstr>
      <vt:lpstr>Figures 72–80 Postgenal bridge: 72, Aiolomorphus rhopaloides; 73, Pseudosystole hofferi; 74, Ficomila Gabon; 75, Risbecoma ...</vt:lpstr>
      <vt:lpstr>Figures 81–92 Figures 81–83: postgenal bridge–81, Eurytoma Cébazan; 82, Risbecoma capensis; 83, Aximopsis Colombia 1. ...</vt:lpstr>
      <vt:lpstr>Figures 117–126 Figures 117, 118: mesosoma in dorsal view–117, Eurytoma Mourèze; 118, Aximopsis Colombia 2. Figure 119: ...</vt:lpstr>
      <vt:lpstr>Figures 127–138 Figures 127–131: propodeum–127, Sycophila biguttata; 128, Eurytoma ochraceipes; 129, Bruchophagus roddi; 130, ...</vt:lpstr>
      <vt:lpstr>Figures 139–150 Figures 139, 140: Mesopleuron in lateral view–139, Bruchophagus squamea; 140, Eurytoma compressa. Figure 141: ...</vt:lpstr>
      <vt:lpstr>Figures 151–159 Figures 151, 152, 154, 157, 158: meso- and metapleuron in ventral view–151, Rileya pulchra; 152, Bruchophagus ...</vt:lpstr>
      <vt:lpstr>Figures 160–171 Figures 160–164: meso- and metapleuron in ventral view–160, Prodecatoma maculiventris; 161, Eurytoma ...</vt:lpstr>
      <vt:lpstr>Figures 172–186 Figures 172, 173: metapleuron in ventral view–172, Eurytoma obtusiventris; 173, Eurytoma ochraceipes. Figures ...</vt:lpstr>
      <vt:lpstr>Figures 187–197 Figures 187–192: petiole and base of gaster in lateral view; 187, Rileya pulchra; 188, Eurytominae Ecuador; ...</vt:lpstr>
      <vt:lpstr>Figures 198–212 Figures 198, 199: head in frontal view–198, Philolema carinigena; 199, Aximogastroma longigastris. Figures ...</vt:lpstr>
      <vt:lpstr>Figure 3 Cladogram 1. Phylogeny of the Eurytominae: strict consensus tree (= CS) of the equally weighted trees (n = ...</vt:lpstr>
      <vt:lpstr>Figure 3 Cladogram 1. Phylogeny of the Eurytominae: strict consensus tree (= CS) of the equally weighted trees (n = ...</vt:lpstr>
      <vt:lpstr>Figure 4 Cladogram 2. Phylogeny of the Eurytominae: strict consensus tree (CS) of the equally weighted trees (n= 35). ...</vt:lpstr>
      <vt:lpstr>Figure 5 (A) Cladogram 3A. Phylogeny of the Eurytominae: strict consensus tree (CS) of the equally weighted trees (n= ...</vt:lpstr>
      <vt:lpstr>Figure 5 (A) Cladogram 3A. Phylogeny of the Eurytominae: strict consensus tree (CS) of the equally weighted trees (n= ...</vt:lpstr>
      <vt:lpstr>Figure 5 (A) Cladogram 3A. Phylogeny of the Eurytominae: strict consensus tree (CS) of the equally weighted trees (n= ...</vt:lpstr>
      <vt:lpstr>Figure 5 (A) Cladogram 3A. Phylogeny of the Eurytominae: strict consensus tree (CS) of the equally weighted trees (n= ...</vt:lpstr>
      <vt:lpstr>Figure 6 Cladogram 4. Phylogeny of the Eurytominae: strict consensus tree (CS) of the equally weighted trees (n= 45). ...</vt:lpstr>
      <vt:lpstr>Figure 6 Cladogram 4. Phylogeny of the Eurytominae: strict consensus tree (CS) of the equally weighted trees (n= 45). ...</vt:lpstr>
      <vt:lpstr>Figure 7 (A) Cladogram 5A. Phylogeny of the basal zone of the Eurytominae: strict consensus tree (CS) of the equally ...</vt:lpstr>
      <vt:lpstr>Figure 7 (A) Cladogram 5A. Phylogeny of the basal zone of the Eurytominae: strict consensus tree (CS) of the equally ...</vt:lpstr>
      <vt:lpstr>Figure 8 Cladogram 6. Phylogeny of the species classified in Eurytoma: strict consensus tree (CS) of the equally ...</vt:lpstr>
      <vt:lpstr>Figure 9 Cladogram 7. Phylogeny of the terminal zone of the Eurytominae: unique tree obtained. Study carried out with ...</vt:lpstr>
    </vt:vector>
  </TitlesOfParts>
  <LinksUpToDate>0</LinksUpToDate>
  <SharedDoc>0</SharedDoc>
  <HyperlinksChanged>0</HyperlinksChanged>
  <Application>Aspose.Slides for .NET</Application>
  <AppVersion>19.0100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Oxford University Press Figure</dc:title>
  <cp:lastModifiedBy>Kelly Richardson</cp:lastModifiedBy>
  <cp:revision>164</cp:revision>
  <dcterms:created xsi:type="dcterms:W3CDTF">2015-12-31T14:57:12Z</dcterms:created>
  <dcterms:modified xsi:type="dcterms:W3CDTF">2024-04-26T18:06:25Z</dcterms:modified>
</cp:coreProperties>
</file>