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06570-D80A-4285-9245-D33447FDA7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8C424-4A17-4635-A123-C24E3EF22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MaiKhanda Women's Group Action Cycle followed by the women's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showing the central region of Malawi with the three districts where the randomized controlled trial took place shown in darker grey: Kasungu (top), Lilongwe (bottom) and Salima (right, by Lake Malawi). Key to randomized intervention areas: green: control clusters; red: quality improvement at health centres (MaiKhanda facilities intervention); blue: community women's groups (MaiKhanda community intervention); purple: facility and community interventions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the facilities quality improvement intervention.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Randomization design flowchart. CEOC: comprehensive emergency obstetric care; disp.: dispensary; HC: health centre; PH: private hospital. aSome of the rural clusters with dispensaries (HCs that do not do deliveries) that, according to the original trial design, were supposed to have women's groups mistakenly never had women's groups formed in them so there are actually 31 control clusters out of the 82 originally randomized to receive quality improvement and establishment of womens' groups. bThe ‘extra’ facilities are three from Lilongwe and one from Kasungu that were left over after randomly allocating the others to each of the four intervention groups. To ensure the balance across interventions was maintained, they were allocated to each of the four intervention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Trial profile flowchart (further details are provided in the technical report9). CI: community intervention; FI: facilities intervention. aDispensaries do not perform deliveries and were excluded as women's groups were not set up in their catchment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Internal consistency of randomized controlled trial (RCT) results. Percentages of observed PMR and NMR reductions due to reductions in stillbirth rate, early NMR, and late NMR by RCT comparison groups. CI: community intervention; FIL: facilities intervention; NMR: neonatal mortality rate; PMR: perinatal mortality 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2013. All rights reserved.This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4CD5C-AF44-43B5-AB9D-0ADD9D93949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nthealth/iht01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MaiKhanda Women's Group Action Cycle followed by the women's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63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showing the central region of Malawi with the three districts where the randomized controlled trial took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the facilities quality improvement intervention.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Randomization design flowchart. CEOC: comprehensive emergency obstetric care; disp.: dispensary; HC: health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Trial profile flowchart (further details are provided in the technical report</a:t>
            </a:r>
            <a:r>
              <a:rPr lang="en-US" altLang="en-US" b="0" baseline="30000"/>
              <a:t>9</a:t>
            </a:r>
            <a:r>
              <a:rPr lang="en-US" altLang="en-US" b="0"/>
              <a:t>). CI: community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9881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Health</a:t>
            </a:r>
            <a:r>
              <a:rPr lang="en-US" altLang="en-US" sz="1000">
                <a:solidFill>
                  <a:srgbClr val="333333"/>
                </a:solidFill>
              </a:rPr>
              <a:t>, Volume 5, Issue 3, September 2013, Pages 180–195, </a:t>
            </a:r>
            <a:r>
              <a:rPr lang="en-US" altLang="en-US" sz="1000">
                <a:solidFill>
                  <a:srgbClr val="333333"/>
                </a:solidFill>
                <a:hlinkClick r:id="rId3"/>
              </a:rPr>
              <a:t>https://doi.org/10.1093/inthealth/iht011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Internal consistency of randomized controlled trial (RCT) results. Percentages of observed PMR and NMR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14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2. MaiKhanda Women's Group Action Cycle followed by the women's groups.
</vt:lpstr>
      <vt:lpstr>Figure 1. Map showing the central region of Malawi with the three districts where the randomized controlled trial took ...</vt:lpstr>
      <vt:lpstr>Figure 3. Overview of the facilities quality improvement intervention.
</vt:lpstr>
      <vt:lpstr>Figure 4. Randomization design flowchart. CEOC: comprehensive emergency obstetric care; disp.: dispensary; HC: health ...</vt:lpstr>
      <vt:lpstr>Figure 5. Trial profile flowchart (further details are provided in the technical report9). CI: community ...</vt:lpstr>
      <vt:lpstr>Figure 6. Internal consistency of randomized controlled trial (RCT) results. Percentages of observed PMR and NMR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2024-04-26T18:49:47Z</dcterms:modified>
</cp:coreProperties>
</file>