
<file path=[Content_Types].xml><?xml version="1.0" encoding="utf-8"?>
<Types xmlns="http://schemas.openxmlformats.org/package/2006/content-types">
  <Default Extension="rels" ContentType="application/vnd.openxmlformats-package.relationships+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
<p:presentation xmlns:r="http://schemas.openxmlformats.org/officeDocument/2006/relationships" xmlns:a="http://schemas.openxmlformats.org/drawingml/2006/main" xmlns:p="http://schemas.openxmlformats.org/presentationml/2006/main">
  <p:sldMasterIdLst>
    <p:sldMasterId id="2147484689" r:id="rId1"/>
  </p:sldMasterIdLst>
  <p:notesMasterIdLst>
    <p:notesMasterId r:id="rId2"/>
  </p:notesMasterIdLst>
  <p:handoutMasterIdLst>
    <p:handoutMasterId r:id="rId3"/>
  </p:handoutMasterIdLst>
  <p:sldIdLst>
    <p:sldId id="265" r:id="rId4"/>
    <p:sldId id="268" r:id="rId5"/>
    <p:sldId id="271" r:id="rId6"/>
    <p:sldId id="274" r:id="rId7"/>
    <p:sldId id="277" r:id="rId8"/>
    <p:sldId id="280" r:id="rId9"/>
    <p:sldId id="283" r:id="rId10"/>
    <p:sldId id="286" r:id="rId11"/>
    <p:sldId id="289" r:id="rId12"/>
    <p:sldId id="292" r:id="rId13"/>
    <p:sldId id="295" r:id="rId14"/>
    <p:sldId id="298" r:id="rId15"/>
    <p:sldId id="301" r:id="rId16"/>
    <p:sldId id="304" r:id="rId17"/>
  </p:sldIdLst>
  <p:sldSz cx="9144000" cy="6858000" type="screen4x3"/>
  <p:notesSz cx="6858000" cy="9144000"/>
  <p:custDataLst>
    <p:tags r:id="rId18"/>
  </p:custDataLst>
  <p:defaultTextStyle>
    <a:defPPr>
      <a:defRPr lang="en-US"/>
    </a:defPPr>
    <a:lvl1pPr marL="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5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86"/>
    <p:restoredTop sz="87370"/>
  </p:normalViewPr>
  <p:slideViewPr>
    <p:cSldViewPr>
      <p:cViewPr varScale="1">
        <p:scale>
          <a:sx n="96" d="100"/>
          <a:sy n="96" d="100"/>
        </p:scale>
        <p:origin x="0" y="0"/>
      </p:cViewPr>
    </p:cSldViewPr>
  </p:slideViewPr>
  <p:notesViewPr>
    <p:cSldViewPr>
      <p:cViewPr varScale="1">
        <p:scale>
          <a:sx n="83" d="100"/>
          <a:sy n="83" d="100"/>
        </p:scale>
        <p:origin x="0" y="0"/>
      </p:cViewPr>
    </p:cSldViewPr>
  </p:notesViewPr>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tags" Target="tags/tag1.xml" /><Relationship Id="rId19" Type="http://schemas.openxmlformats.org/officeDocument/2006/relationships/presProps" Target="presProps.xml" /><Relationship Id="rId2" Type="http://schemas.openxmlformats.org/officeDocument/2006/relationships/notesMaster" Target="notesMasters/notesMaster1.xml" /><Relationship Id="rId20" Type="http://schemas.openxmlformats.org/officeDocument/2006/relationships/viewProps" Target="viewProps.xml" /><Relationship Id="rId21" Type="http://schemas.openxmlformats.org/officeDocument/2006/relationships/theme" Target="theme/theme1.xml" /><Relationship Id="rId22" Type="http://schemas.openxmlformats.org/officeDocument/2006/relationships/tableStyles" Target="tableStyles.xml" /><Relationship Id="rId3" Type="http://schemas.openxmlformats.org/officeDocument/2006/relationships/handoutMaster" Target="handoutMasters/handoutMaster1.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4098"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099" name="Date Placeholder 2"/>
          <p:cNvSpPr>
            <a:spLocks noGrp="1"/>
          </p:cNvSpPr>
          <p:nvPr>
            <p:ph type="dt" sz="quarter"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CF17B615-C876-4B87-997A-F321F976F354}" type="hfDateTime">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0" name="Footer Placeholder 3"/>
          <p:cNvSpPr>
            <a:spLocks noGrp="1"/>
          </p:cNvSpPr>
          <p:nvPr>
            <p:ph type="ftr" sz="quarter" idx="2"/>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1" name="Slide Number Placeholder 4"/>
          <p:cNvSpPr>
            <a:spLocks noGrp="1"/>
          </p:cNvSpPr>
          <p:nvPr>
            <p:ph type="sldNum" sz="quarter" idx="3"/>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6866B649-32C3-463D-BC81-0859F7043AAB}" type="slidenum">
              <a:rPr lang="en-US" altLang="en-US" sz="1200">
                <a:latin typeface="Calibri" pitchFamily="34" charset="0"/>
              </a:rPr>
              <a:t>*</a:t>
            </a:fld>
            <a:endParaRPr lang="en-US" altLang="en-US" sz="1200">
              <a:latin typeface="Calibri"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3074"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5" name="Date Placeholder 2"/>
          <p:cNvSpPr>
            <a:spLocks noGrp="1"/>
          </p:cNvSpPr>
          <p:nvPr>
            <p:ph type="dt"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DD5F84B5-E5E8-4C35-824D-0929C2A45FB2}" type="hfDateTime">
              <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6"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miter lim="800000"/>
          </a:ln>
        </p:spPr>
      </p:sp>
      <p:sp>
        <p:nvSpPr>
          <p:cNvPr id="3077" name="Notes Placeholder 4"/>
          <p:cNvSpPr>
            <a:spLocks noGrp="1"/>
          </p:cNvSpPr>
          <p:nvPr>
            <p:ph type="body" sz="quarter" idx="3"/>
          </p:nvPr>
        </p:nvSpPr>
        <p:spPr bwMode="auto">
          <a:xfrm>
            <a:off x="685800" y="4343400"/>
            <a:ext cx="5486400" cy="4114800"/>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Click to edit Master text styles</a:t>
            </a:r>
          </a:p>
          <a:p>
            <a:pPr marL="457200" marR="0" lvl="1"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Second level</a:t>
            </a:r>
          </a:p>
          <a:p>
            <a:pPr marL="914400" marR="0" lvl="2"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Third level</a:t>
            </a:r>
          </a:p>
          <a:p>
            <a:pPr marL="1371600" marR="0" lvl="3"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Fourth level</a:t>
            </a:r>
          </a:p>
          <a:p>
            <a:pPr marL="1828800" marR="0" lvl="4"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Fifth level</a:t>
            </a:r>
          </a:p>
        </p:txBody>
      </p:sp>
      <p:sp>
        <p:nvSpPr>
          <p:cNvPr id="3078" name="Footer Placeholder 5"/>
          <p:cNvSpPr>
            <a:spLocks noGrp="1"/>
          </p:cNvSpPr>
          <p:nvPr>
            <p:ph type="ftr" sz="quarter" idx="4"/>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9" name="Slide Number Placeholder 6"/>
          <p:cNvSpPr>
            <a:spLocks noGrp="1"/>
          </p:cNvSpPr>
          <p:nvPr>
            <p:ph type="sldNum" sz="quarter" idx="5"/>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2195C568-25F7-4FBE-B8F3-B7E7A720455F}" type="slidenum">
              <a:rPr lang="en-US" altLang="en-US" sz="1200"/>
              <a:t>*</a:t>
            </a:fld>
            <a:endParaRPr lang="en-US" altLang="en-US" sz="1200"/>
          </a:p>
        </p:txBody>
      </p:sp>
    </p:spTree>
  </p:cSld>
  <p:clrMap bg1="lt1" tx1="dk1" bg2="lt2" tx2="dk2" accent1="accent1" accent2="accent2" accent3="accent3" accent4="accent4" accent5="accent5" accent6="accent6" hlink="hlink" folHlink="folHlink"/>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Electrophysiological parameters of PPC interneurons. Representative membrane responses to a 500-ms depolarizing current injection in RSNP (A), LS (B), IS (C), FS (D), and LTS (E) cells (from left to right) at threshold (100 pA), suprathreshold (200 pA), and maximal (300 pA) values (from left to right), except for (E), which indicates the threshold for rebound spiking following hyperpolarizing current (−50 pA), threshold following depolarizing current (100 pA), and suprathreshold (200 pA) value (from left to right). Note the typical regular spiking profile of low frequency, adapting spike trains of RSNP cells (A). Note the slow, ramp depolarization prior to the first spike (arrows)—a hallmark of the LS cell (B). Note the high-frequency, nonadapting spike trains of FS cells (D). Note the rebound excitation following hyperpolarizing current injection of LTS cells (E). A frequency–current (F–I) plot is shown following each of the maximal traces and represents an average from cells of each firing type (RSNP n = 51, LS n = 24, IS n = 19, FS n = 12, LTS n = 1). The first 4 points of the F–I plot (F) were used to calculate the slope of the F–I curve (F inset). A representative chart of maximum frequency versus its time point within the depolarizing train (G) illustrates the differences in adaptation between firing types (see also Table 1). A plot of initial frequency versus the half width of individual cells (H) illustrates segregation between firing types. Scale bar applies to all traces.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D9D6E429-1653-4E4A-A407-746F8AB1B8FD}" type="slidenum">
              <a:rPr lang="en-US" altLang="en-US" sz="1200"/>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10. </a:t>
            </a:r>
            <a:r>
              <a:rPr lang="en-US" altLang="en-US">
                <a:latin typeface="Arial" pitchFamily="34" charset="0"/>
                <a:ea typeface="Arial" pitchFamily="34" charset="0"/>
              </a:rPr>
              <a:t>Three physiologically identified spiny neurons within the PPC. DAB-stained photomicrographs from 3 PPC neuron cell types: a layer II PYR (A), layer III RSNP (B), and layer I LS (C) cells were obtained with a light microscope using a ×20 objective (A1, B1, C1) or a ×100 oil immersion objective (A2, B2, C2), with the rectangle in these latter panels indicating the area of dendrites highlighted in the final panel (A3, B3, C3). Scale bar = 50 μm in (A1, B1, C1). Scale bar = 10 μm in (A2, B2, C2). Note the large apical dendritic trunk indicated by the black arrow (A1) and the high density of dendritic spines (A3) found on PYR cells.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D9D6E429-1653-4E4A-A407-746F8AB1B8FD}" type="slidenum">
              <a:rPr lang="en-US" altLang="en-US" sz="1200"/>
              <a:t>10</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14. </a:t>
            </a:r>
            <a:r>
              <a:rPr lang="en-US" altLang="en-US">
                <a:latin typeface="Arial" pitchFamily="34" charset="0"/>
                <a:ea typeface="Arial" pitchFamily="34" charset="0"/>
              </a:rPr>
              <a:t>Confocal microscopy images of GAD65–GFP cells stained for GAD67. Images were obtained using a ×60 objective and represent cells obtained from a GAD65–GFP mouse and stained for GAD67. The intrinsic GAD65–GFP signal is represented (A1, B1), as well as GAD67-immunopositive cells (A2, B2), along with merged image (A3, B3). Cells that coexpress GAD65 and GAD67 are indicated by yellow arrowheads, whereas cells that express GAD67 with no apparent GAD65 signal are indicated by white arrowheads. Scale bar = 25 μm.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D9D6E429-1653-4E4A-A407-746F8AB1B8FD}" type="slidenum">
              <a:rPr lang="en-US" altLang="en-US" sz="1200"/>
              <a:t>11</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13. </a:t>
            </a:r>
            <a:r>
              <a:rPr lang="en-US" altLang="en-US">
                <a:latin typeface="Arial" pitchFamily="34" charset="0"/>
                <a:ea typeface="Arial" pitchFamily="34" charset="0"/>
              </a:rPr>
              <a:t>Confocal microscopy images of immunopositive interneurons. Images were obtained using a ×60 objective and represent a single cell that was triple stained for neurobiotin (A1, B1, C1), GFP (A2, B2, C2), and CR (A3), VIP (B3), or calbindin (C3). The final panels represent the above 3 images merged together (A4, B4, C4). (A1–A4) are from an IS cell found in layer I-B of the PPC, (B1–B4) are from an RSNP cell found in layer II, and (C1–C4) are from an RSNP cell in layer II that was found to show no immunoreactivity for calbindin. Scale bar = 50 μm.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D9D6E429-1653-4E4A-A407-746F8AB1B8FD}" type="slidenum">
              <a:rPr lang="en-US" altLang="en-US" sz="1200"/>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12. </a:t>
            </a:r>
            <a:r>
              <a:rPr lang="en-US" altLang="en-US">
                <a:latin typeface="Arial" pitchFamily="34" charset="0"/>
                <a:ea typeface="Arial" pitchFamily="34" charset="0"/>
              </a:rPr>
              <a:t>Fluorescent microscopy images of immunopositive interneurons. Whole-brain slices (50 μm) used for quantitative analysis and demonstrating intrinsic GAD67–GFP signal (A1, B1, C1, D1) and immunoreactivity for various molecular markers including CR (A2), calbindin (B2), VIP (C2), and PV (D2). White arrows are used to identify cells demonstrating coexpression. Scale bars = 100 μm.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D9D6E429-1653-4E4A-A407-746F8AB1B8FD}" type="slidenum">
              <a:rPr lang="en-US" altLang="en-US" sz="1200"/>
              <a:t>13</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11. </a:t>
            </a:r>
            <a:r>
              <a:rPr lang="en-US" altLang="en-US">
                <a:latin typeface="Arial" pitchFamily="34" charset="0"/>
                <a:ea typeface="Arial" pitchFamily="34" charset="0"/>
              </a:rPr>
              <a:t>Cell density of immunopositive interneurons by laminar location. Bar graph representation of the number of immunopositive cells found in each layer of the PPC following staining for CR (A), calbindin (B), VIP (C), PV (D), and GFP (E).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D9D6E429-1653-4E4A-A407-746F8AB1B8FD}" type="slidenum">
              <a:rPr lang="en-US" altLang="en-US" sz="1200"/>
              <a:t>14</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2. </a:t>
            </a:r>
            <a:r>
              <a:rPr lang="en-US" altLang="en-US">
                <a:latin typeface="Arial" pitchFamily="34" charset="0"/>
                <a:ea typeface="Arial" pitchFamily="34" charset="0"/>
              </a:rPr>
              <a:t>Synaptic properties of PPC interneurons. Representative traces of eEPSCs from each of the cell firing types (A), the numbers represent the amount of extracellular stimulation applied to each trace, with “1” as the minimally suprathreshold stimulation and each consecutive number representing the normalized stimulation increase. An average of the input–output (I–O) curve (B) averaged from cells of each firing type (RSNP n = 5, LS n = 6, IS n = 3, FS n = 2). The PPR averaged from each firing type (RSNP n = 21, LS n = 10, IS n = 7, FS n = 4) represented in bar graph form (C). The PPR averaged from each firing type (RSNP n = 4, IS n = 3, LS n = 1, FS n = 1) at various interspike frequencies (D). Representative traces of spontaneous postsynaptic currents from each firing type (E). Scale bar applies to all traces.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D9D6E429-1653-4E4A-A407-746F8AB1B8FD}" type="slidenum">
              <a:rPr lang="en-US" altLang="en-US" sz="1200"/>
              <a:t>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3. </a:t>
            </a:r>
            <a:r>
              <a:rPr lang="en-US" altLang="en-US">
                <a:latin typeface="Arial" pitchFamily="34" charset="0"/>
                <a:ea typeface="Arial" pitchFamily="34" charset="0"/>
              </a:rPr>
              <a:t>RSNP interneuron of the PPC. A typical example of a Neurolucida reconstruction of an RSNP cell (D). Dendrites (black lines, for all figures) and axons (gray lines, for all figures) showed a neurogliaform-like morphology. Scale bar in (A, B, C) = 20 μm. (A, C) Highlight the unique axonal morphology found in these cells. Axons with distinct puncta were visible (black arrowheads), as well as putative perisomatic contacts (white arrowheads). Spines (B, small black arrowheads) were also visible on some of the larger dendritic processes. Dotted line in panel (D) represents the orientation toward the pial surface, but the distance to the cell is not represented to scale (for Fig. 1–4). The spiking patterns for this cell are represented in Figure 1A. Scale bar in (D) = 100 μm.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D9D6E429-1653-4E4A-A407-746F8AB1B8FD}" type="slidenum">
              <a:rPr lang="en-US" altLang="en-US" sz="1200"/>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4. </a:t>
            </a:r>
            <a:r>
              <a:rPr lang="en-US" altLang="en-US">
                <a:latin typeface="Arial" pitchFamily="34" charset="0"/>
                <a:ea typeface="Arial" pitchFamily="34" charset="0"/>
              </a:rPr>
              <a:t>Morphological diversity of RSNP interneurons within the PPC. Stylized slice showing the location and morphology of RSNP PPC interneurons. Scale bar = 100 μm.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D9D6E429-1653-4E4A-A407-746F8AB1B8FD}" type="slidenum">
              <a:rPr lang="en-US" altLang="en-US" sz="1200"/>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5. </a:t>
            </a:r>
            <a:r>
              <a:rPr lang="en-US" altLang="en-US">
                <a:latin typeface="Arial" pitchFamily="34" charset="0"/>
                <a:ea typeface="Arial" pitchFamily="34" charset="0"/>
              </a:rPr>
              <a:t>Interneuron axon and dendritic projection trajectory analysis. This figure was derived from the axonal and dendritic polar histogram data from cells of the 4 firing types that were morphologically reconstructed. Data, which, originally appeared in a circular fashion (A, see Materials and methods) were converted to 2 column data sets with the angular value representing the “X” axis and axonal (or dendritic) length representing the “Y” axis. The data from same group of interneurons were then averaged and analyzed. Open circles represent axons, and closed circles represent dendrites. The cell types include: RSNP (C), LS (D), IS (E), and FS cells (F). The CCC for each of the 4 firing types (B) indicates that the greater the CCC value for a given direction the greater the overlap between axons and dendrites for that direction. Note that dendrites and axons of IS cells (gray dashed line) had the largest CCC value toward the pial surface (black arrow in X axis), indicating that their axons and dendrites overlap the most when ascending, but the longest projections (but with less overlap) for both axons and dendrites occur tangentially (E). A bar graph indicates the average dendritic node frequency for each of the 4 firing types (G). Firing types were also segregated by their percentage per laminar location (H). **P &lt; 0.01.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D9D6E429-1653-4E4A-A407-746F8AB1B8FD}" type="slidenum">
              <a:rPr lang="en-US" altLang="en-US" sz="1200"/>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6. </a:t>
            </a:r>
            <a:r>
              <a:rPr lang="en-US" altLang="en-US">
                <a:latin typeface="Arial" pitchFamily="34" charset="0"/>
                <a:ea typeface="Arial" pitchFamily="34" charset="0"/>
              </a:rPr>
              <a:t>LS interneuron of the PPC. A typical example of a Neurolucida reconstruction of an LS cell (C). The dendrites leave the cell body in clustered groups (A, black arrowhead), and the axons show distinct boutons present within both layer I (E) and layer II (B, D), with putative perisomatic synapses being formed rarely (D, white arrowheads). The spiking patterns for this cell are represented in Figure 1B. Scale bars in (A, B, D, E) = 20 μm; Scale bar in (C) = 100 μm.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D9D6E429-1653-4E4A-A407-746F8AB1B8FD}" type="slidenum">
              <a:rPr lang="en-US" altLang="en-US" sz="1200"/>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7. </a:t>
            </a:r>
            <a:r>
              <a:rPr lang="en-US" altLang="en-US">
                <a:latin typeface="Arial" pitchFamily="34" charset="0"/>
                <a:ea typeface="Arial" pitchFamily="34" charset="0"/>
              </a:rPr>
              <a:t>IS interneuron of the PPC. A typical example of a Neurolucida reconstruction of an IS cell (A). Dendrites present a large beaded appearance, with numerous swellings (black arrowheads) along the extent of the processes. Axons possess numerous boutons (white arrowheads, C) at both proximal (C) and distal (B) locations from the cell body. The spiking patterns for this cell are represented in Figure 1C. Scale bar in panel (A) = 100 μm. Scale bars in panels (B, C) = 20 μm.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D9D6E429-1653-4E4A-A407-746F8AB1B8FD}" type="slidenum">
              <a:rPr lang="en-US" altLang="en-US" sz="1200"/>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8. </a:t>
            </a:r>
            <a:r>
              <a:rPr lang="en-US" altLang="en-US">
                <a:latin typeface="Arial" pitchFamily="34" charset="0"/>
                <a:ea typeface="Arial" pitchFamily="34" charset="0"/>
              </a:rPr>
              <a:t>FS interneuron of the PPC. A typical example of a Neurolucida reconstruction of a FS cell (D). The dendrites of FS cells were typically aspiny or smooth in appearance (A), and the axons typically showed numerous boutons (A, B) and enlargements at branching points (C). The spiking patterns for this cell are represented in Figure 1D. Scale bar in panel (D) = 100 μm. Scale bars in panels (A, B, C) = 15 μm.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D9D6E429-1653-4E4A-A407-746F8AB1B8FD}" type="slidenum">
              <a:rPr lang="en-US" altLang="en-US" sz="1200"/>
              <a:t>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9. </a:t>
            </a:r>
            <a:r>
              <a:rPr lang="en-US" altLang="en-US">
                <a:latin typeface="Arial" pitchFamily="34" charset="0"/>
                <a:ea typeface="Arial" pitchFamily="34" charset="0"/>
              </a:rPr>
              <a:t>PV-positive interneurons within the PPC. Stylized slice showing reconstructed PV-positive cells found throughout the PPC (A). Dendrites are shown in black and axons in gray. These cells share anatomical characteristics with the recorded and reconstructed FS cells. Stylized low-magnification whole slice of the PPC, indicating cellular location (B). Axon length plotted against the distance from the pial surface (C) indicates the laminar distribution of PV-positive interneuron axons in the PPC. Scale bar = 100 μm.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The Author 2009. Published by Oxford University Press. All rights reserved. For permissions, please e-mail: journals.permissions@oxfordjournals.org</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D9D6E429-1653-4E4A-A407-746F8AB1B8FD}" type="slidenum">
              <a:rPr lang="en-US" altLang="en-US" sz="1200"/>
              <a:t>9</a:t>
            </a:fld>
            <a:endParaRPr lang="en-US" altLang="en-US" sz="1200"/>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name="Title and Content">
    <p:bg>
      <p:bgPr>
        <a:solidFill>
          <a:schemeClr val="bg1"/>
        </a:solidFill>
      </p:bgPr>
    </p:bg>
    <p:spTree>
      <p:nvGrpSpPr>
        <p:cNvPr id="1" name=""/>
        <p:cNvGrpSpPr/>
        <p:nvPr/>
      </p:nvGrpSpPr>
      <p:grpSpPr/>
      <p:sp>
        <p:nvSpPr>
          <p:cNvPr id="3" name="Content Placeholder 2"/>
          <p:cNvSpPr>
            <a:spLocks noGrp="1"/>
          </p:cNvSpPr>
          <p:nvPr>
            <p:ph idx="1"/>
          </p:nvPr>
        </p:nvSpPr>
        <p:spPr>
          <a:xfrm>
            <a:off x="457200" y="1280731"/>
            <a:ext cx="82296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457200" y="425450"/>
            <a:ext cx="6108853"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7677150" cy="863600"/>
          </a:xfrm>
          <a:prstGeom prst="rect">
            <a:avLst/>
          </a:prstGeom>
        </p:spPr>
        <p:txBody>
          <a:bodyPr vert="horz" lIns="180000" tIns="0" rIns="180000" bIns="0" rtlCol="0" anchor="ctr"/>
          <a:lstStyle>
            <a:lvl1pPr eaLnBrk="0" hangingPunct="0">
              <a:defRPr sz="1000"/>
            </a:lvl1pPr>
          </a:lstStyle>
          <a:p>
            <a:pPr marL="0" marR="0" lvl="0" indent="0" algn="l" defTabSz="914400" rtl="0" eaLnBrk="0" fontAlgn="base" latinLnBrk="0" hangingPunct="0">
              <a:lnSpc>
                <a:spcPct val="100000"/>
              </a:lnSpc>
              <a:spcBef>
                <a:spcPct val="0"/>
              </a:spcBef>
              <a:spcAft>
                <a:spcPts val="600"/>
              </a:spcAft>
              <a:buClrTx/>
              <a:buSzTx/>
              <a:buFontTx/>
              <a:buNone/>
              <a:defRPr/>
            </a:pPr>
            <a:endParaRPr kumimoji="0" lang="en-US" sz="10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bg>
      <p:bgPr>
        <a:solidFill>
          <a:schemeClr val="bg1"/>
        </a:solidFill>
      </p:bgPr>
    </p:bg>
    <p:spTree>
      <p:nvGrpSpPr>
        <p:cNvPr id="1" name=""/>
        <p:cNvGrpSpPr/>
        <p:nvPr/>
      </p:nvGrpSpPr>
      <p:grpSpPr/>
      <p:sp>
        <p:nvSpPr>
          <p:cNvPr id="1026" name="Date Placeholder 3"/>
          <p:cNvSpPr txBox="1"/>
          <p:nvPr/>
        </p:nvSpPr>
        <p:spPr bwMode="auto">
          <a:xfrm>
            <a:off x="1905000" y="6400800"/>
            <a:ext cx="2133600" cy="365125"/>
          </a:xfrm>
          <a:prstGeom prst="rect">
            <a:avLst/>
          </a:prstGeom>
          <a:noFill/>
          <a:ln>
            <a:noFill/>
          </a:ln>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itchFamily="34" charset="0"/>
              <a:ea typeface="ＭＳ Ｐゴシック" pitchFamily="34" charset="-128"/>
              <a:cs typeface="+mn-cs"/>
            </a:endParaRPr>
          </a:p>
        </p:txBody>
      </p:sp>
      <p:sp>
        <p:nvSpPr>
          <p:cNvPr id="1027" name="Title Placeholder 1"/>
          <p:cNvSpPr>
            <a:spLocks noGrp="1"/>
          </p:cNvSpPr>
          <p:nvPr>
            <p:ph type="title"/>
          </p:nvPr>
        </p:nvSpPr>
        <p:spPr>
          <a:xfrm>
            <a:off x="457200" y="425450"/>
            <a:ext cx="6119812" cy="612775"/>
          </a:xfrm>
          <a:prstGeom prst="rect">
            <a:avLst/>
          </a:prstGeom>
          <a:noFill/>
          <a:ln>
            <a:noFill/>
            <a:miter lim="800000"/>
          </a:ln>
        </p:spPr>
        <p:txBody>
          <a:bodyPr lIns="0" tIns="0" rIns="0" bIns="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t>Click to edit Master title style</a:t>
            </a:r>
          </a:p>
        </p:txBody>
      </p:sp>
      <p:sp>
        <p:nvSpPr>
          <p:cNvPr id="1028" name="Text Placeholder 2"/>
          <p:cNvSpPr>
            <a:spLocks noGrp="1"/>
          </p:cNvSpPr>
          <p:nvPr>
            <p:ph type="body" idx="1"/>
          </p:nvPr>
        </p:nvSpPr>
        <p:spPr>
          <a:xfrm>
            <a:off x="457200" y="1281112"/>
            <a:ext cx="8229600" cy="4441825"/>
          </a:xfrm>
          <a:prstGeom prst="rect">
            <a:avLst/>
          </a:prstGeom>
          <a:noFill/>
          <a:ln>
            <a:noFill/>
            <a:miter lim="800000"/>
          </a:ln>
        </p:spPr>
        <p:txBody>
          <a:bodyPr>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lvl="0"/>
            <a:r>
              <a:t>Click to edit Master text styles</a:t>
            </a:r>
          </a:p>
          <a:p>
            <a:pPr lvl="1"/>
            <a:r>
              <a:t>Second level</a:t>
            </a:r>
          </a:p>
          <a:p>
            <a:pPr lvl="2"/>
            <a:r>
              <a:t>Third level</a:t>
            </a:r>
          </a:p>
          <a:p>
            <a:pPr lvl="3"/>
            <a:r>
              <a:t>Fourth level</a:t>
            </a:r>
          </a:p>
          <a:p>
            <a:pPr lvl="4"/>
            <a:r>
              <a:t>Fifth level</a:t>
            </a:r>
          </a:p>
        </p:txBody>
      </p:sp>
      <p:sp>
        <p:nvSpPr>
          <p:cNvPr id="1029" name="Footer Placeholder 3"/>
          <p:cNvSpPr>
            <a:spLocks noGrp="1"/>
          </p:cNvSpPr>
          <p:nvPr>
            <p:ph type="ftr" sz="quarter" idx="3"/>
          </p:nvPr>
        </p:nvSpPr>
        <p:spPr>
          <a:xfrm>
            <a:off x="0" y="5994400"/>
            <a:ext cx="7677150" cy="863600"/>
          </a:xfrm>
          <a:prstGeom prst="rect">
            <a:avLst/>
          </a:prstGeom>
        </p:spPr>
        <p:txBody>
          <a:bodyPr vert="horz" lIns="180000" tIns="0" rIns="180000" bIns="0" rtlCol="0" anchor="ctr"/>
          <a:lstStyle>
            <a:lvl1pPr algn="l" eaLnBrk="1" hangingPunct="1">
              <a:spcAft>
                <a:spcPts val="600"/>
              </a:spcAft>
              <a:defRPr sz="800">
                <a:solidFill>
                  <a:srgbClr val="2A2A2A"/>
                </a:solidFill>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ts val="600"/>
              </a:spcAft>
              <a:buClrTx/>
              <a:buSzTx/>
              <a:buFontTx/>
              <a:buNone/>
              <a:defRPr/>
            </a:pPr>
            <a:endParaRPr kumimoji="0" lang="en-US" altLang="en-US" sz="8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cxnSp>
        <p:nvCxnSpPr>
          <p:cNvPr id="1030" name="Straight Connector 8"/>
          <p:cNvCxnSpPr/>
          <p:nvPr/>
        </p:nvCxnSpPr>
        <p:spPr>
          <a:xfrm>
            <a:off x="0" y="5994400"/>
            <a:ext cx="9144000" cy="0"/>
          </a:xfrm>
          <a:prstGeom prst="line">
            <a:avLst/>
          </a:prstGeom>
          <a:noFill/>
          <a:ln w="6350">
            <a:solidFill>
              <a:srgbClr val="CFD5E4"/>
            </a:solidFill>
            <a:miter lim="800000"/>
          </a:ln>
        </p:spPr>
      </p:cxnSp>
    </p:spTree>
  </p:cSld>
  <p:clrMap bg1="lt1" tx1="dk1" bg2="lt2" tx2="dk2" accent1="accent1" accent2="accent2" accent3="accent3" accent4="accent4" accent5="accent5" accent6="accent6" hlink="hlink" folHlink="folHlink"/>
  <p:sldLayoutIdLst>
    <p:sldLayoutId id="2147484749" r:id="rId1"/>
  </p:sldLayoutIdLst>
  <p:transition/>
  <p:timing/>
  <p:txStyles>
    <p:titleStyle>
      <a:lvl1pPr marL="0" indent="0" algn="l" defTabSz="914400" rtl="0" eaLnBrk="0" fontAlgn="base" hangingPunct="0">
        <a:lnSpc>
          <a:spcPct val="100000"/>
        </a:lnSpc>
        <a:spcBef>
          <a:spcPct val="0"/>
        </a:spcBef>
        <a:spcAft>
          <a:spcPct val="0"/>
        </a:spcAft>
        <a:buClrTx/>
        <a:buSzTx/>
        <a:buFontTx/>
        <a:buNone/>
        <a:defRPr kumimoji="0" sz="1600" b="1" i="0" u="none" kern="1200" baseline="0">
          <a:solidFill>
            <a:schemeClr val="tx1"/>
          </a:solidFill>
          <a:effectLst/>
          <a:latin typeface="Arial" pitchFamily="34" charset="0"/>
          <a:ea typeface="+mj-ea"/>
          <a:cs typeface="Arial" pitchFamily="34" charset="0"/>
        </a:defRPr>
      </a:lvl1pPr>
      <a:lvl2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9pPr>
    </p:titleStyle>
    <p:body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sz="1600" b="0" i="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sz="1400" b="0" i="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sz="1100" b="0" i="0" u="none" kern="1200" baseline="0">
          <a:solidFill>
            <a:schemeClr val="tx1"/>
          </a:solidFill>
          <a:effectLst/>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hyperlink" Target="https://doi.org/10.1093/cercor/bhp072" TargetMode="External" /><Relationship Id="rId4" Type="http://schemas.openxmlformats.org/officeDocument/2006/relationships/image" Target="../media/image1.png" /><Relationship Id="rId5" Type="http://schemas.openxmlformats.org/officeDocument/2006/relationships/image" Target="../media/image2.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0.xml" /><Relationship Id="rId3" Type="http://schemas.openxmlformats.org/officeDocument/2006/relationships/hyperlink" Target="https://doi.org/10.1093/cercor/bhp072" TargetMode="External" /><Relationship Id="rId4" Type="http://schemas.openxmlformats.org/officeDocument/2006/relationships/image" Target="../media/image1.png" /><Relationship Id="rId5" Type="http://schemas.openxmlformats.org/officeDocument/2006/relationships/image" Target="../media/image11.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1.xml" /><Relationship Id="rId3" Type="http://schemas.openxmlformats.org/officeDocument/2006/relationships/hyperlink" Target="https://doi.org/10.1093/cercor/bhp072" TargetMode="External" /><Relationship Id="rId4" Type="http://schemas.openxmlformats.org/officeDocument/2006/relationships/image" Target="../media/image1.png" /><Relationship Id="rId5" Type="http://schemas.openxmlformats.org/officeDocument/2006/relationships/image" Target="../media/image12.jpe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2.xml" /><Relationship Id="rId3" Type="http://schemas.openxmlformats.org/officeDocument/2006/relationships/hyperlink" Target="https://doi.org/10.1093/cercor/bhp072" TargetMode="External" /><Relationship Id="rId4" Type="http://schemas.openxmlformats.org/officeDocument/2006/relationships/image" Target="../media/image1.png" /><Relationship Id="rId5" Type="http://schemas.openxmlformats.org/officeDocument/2006/relationships/image" Target="../media/image13.jpe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3.xml" /><Relationship Id="rId3" Type="http://schemas.openxmlformats.org/officeDocument/2006/relationships/hyperlink" Target="https://doi.org/10.1093/cercor/bhp072" TargetMode="External" /><Relationship Id="rId4" Type="http://schemas.openxmlformats.org/officeDocument/2006/relationships/image" Target="../media/image1.png" /><Relationship Id="rId5" Type="http://schemas.openxmlformats.org/officeDocument/2006/relationships/image" Target="../media/image14.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4.xml" /><Relationship Id="rId3" Type="http://schemas.openxmlformats.org/officeDocument/2006/relationships/hyperlink" Target="https://doi.org/10.1093/cercor/bhp072" TargetMode="External" /><Relationship Id="rId4" Type="http://schemas.openxmlformats.org/officeDocument/2006/relationships/image" Target="../media/image1.png" /><Relationship Id="rId5" Type="http://schemas.openxmlformats.org/officeDocument/2006/relationships/image" Target="../media/image15.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xml" /><Relationship Id="rId3" Type="http://schemas.openxmlformats.org/officeDocument/2006/relationships/hyperlink" Target="https://doi.org/10.1093/cercor/bhp072" TargetMode="External" /><Relationship Id="rId4" Type="http://schemas.openxmlformats.org/officeDocument/2006/relationships/image" Target="../media/image1.png" /><Relationship Id="rId5" Type="http://schemas.openxmlformats.org/officeDocument/2006/relationships/image" Target="../media/image3.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xml" /><Relationship Id="rId3" Type="http://schemas.openxmlformats.org/officeDocument/2006/relationships/hyperlink" Target="https://doi.org/10.1093/cercor/bhp072" TargetMode="External" /><Relationship Id="rId4" Type="http://schemas.openxmlformats.org/officeDocument/2006/relationships/image" Target="../media/image1.png" /><Relationship Id="rId5" Type="http://schemas.openxmlformats.org/officeDocument/2006/relationships/image" Target="../media/image4.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4.xml" /><Relationship Id="rId3" Type="http://schemas.openxmlformats.org/officeDocument/2006/relationships/hyperlink" Target="https://doi.org/10.1093/cercor/bhp072" TargetMode="External" /><Relationship Id="rId4" Type="http://schemas.openxmlformats.org/officeDocument/2006/relationships/image" Target="../media/image1.png" /><Relationship Id="rId5" Type="http://schemas.openxmlformats.org/officeDocument/2006/relationships/image" Target="../media/image5.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5.xml" /><Relationship Id="rId3" Type="http://schemas.openxmlformats.org/officeDocument/2006/relationships/hyperlink" Target="https://doi.org/10.1093/cercor/bhp072" TargetMode="External" /><Relationship Id="rId4" Type="http://schemas.openxmlformats.org/officeDocument/2006/relationships/image" Target="../media/image1.png" /><Relationship Id="rId5" Type="http://schemas.openxmlformats.org/officeDocument/2006/relationships/image" Target="../media/image6.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6.xml" /><Relationship Id="rId3" Type="http://schemas.openxmlformats.org/officeDocument/2006/relationships/hyperlink" Target="https://doi.org/10.1093/cercor/bhp072" TargetMode="External" /><Relationship Id="rId4" Type="http://schemas.openxmlformats.org/officeDocument/2006/relationships/image" Target="../media/image1.png" /><Relationship Id="rId5" Type="http://schemas.openxmlformats.org/officeDocument/2006/relationships/image" Target="../media/image7.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7.xml" /><Relationship Id="rId3" Type="http://schemas.openxmlformats.org/officeDocument/2006/relationships/hyperlink" Target="https://doi.org/10.1093/cercor/bhp072" TargetMode="External" /><Relationship Id="rId4" Type="http://schemas.openxmlformats.org/officeDocument/2006/relationships/image" Target="../media/image1.png" /><Relationship Id="rId5" Type="http://schemas.openxmlformats.org/officeDocument/2006/relationships/image" Target="../media/image8.pn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8.xml" /><Relationship Id="rId3" Type="http://schemas.openxmlformats.org/officeDocument/2006/relationships/hyperlink" Target="https://doi.org/10.1093/cercor/bhp072" TargetMode="External" /><Relationship Id="rId4" Type="http://schemas.openxmlformats.org/officeDocument/2006/relationships/image" Target="../media/image1.png" /><Relationship Id="rId5" Type="http://schemas.openxmlformats.org/officeDocument/2006/relationships/image" Target="../media/image9.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9.xml" /><Relationship Id="rId3" Type="http://schemas.openxmlformats.org/officeDocument/2006/relationships/hyperlink" Target="https://doi.org/10.1093/cercor/bhp072" TargetMode="External" /><Relationship Id="rId4" Type="http://schemas.openxmlformats.org/officeDocument/2006/relationships/image" Target="../media/image1.png" /><Relationship Id="rId5" Type="http://schemas.openxmlformats.org/officeDocument/2006/relationships/image" Target="../media/image10.png"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19, Issue 12, December 2009, Pages 3011–3029, </a:t>
            </a:r>
            <a:r>
              <a:rPr lang="en-US" altLang="en-US" sz="1000">
                <a:solidFill>
                  <a:srgbClr val="333333"/>
                </a:solidFill>
                <a:hlinkClick r:id="rId3"/>
              </a:rPr>
              <a:t>https://doi.org/10.1093/cercor/bhp072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 </a:t>
            </a:r>
            <a:r>
              <a:rPr lang="en-US" altLang="en-US" b="0"/>
              <a:t>Electrophysiological parameters of PPC interneurons. Representative membrane responses to a 500-ms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578100" y="1371600"/>
            <a:ext cx="3987165" cy="4457700"/>
          </a:xfrm>
          <a:prstGeom prst="rect">
            <a:avLst/>
          </a:prstGeom>
        </p:spPr>
      </p:pic>
    </p:spTree>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19, Issue 12, December 2009, Pages 3011–3029, </a:t>
            </a:r>
            <a:r>
              <a:rPr lang="en-US" altLang="en-US" sz="1000">
                <a:solidFill>
                  <a:srgbClr val="333333"/>
                </a:solidFill>
                <a:hlinkClick r:id="rId3"/>
              </a:rPr>
              <a:t>https://doi.org/10.1093/cercor/bhp072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10. </a:t>
            </a:r>
            <a:r>
              <a:rPr lang="en-US" altLang="en-US" b="0"/>
              <a:t>Three physiologically identified spiny neurons within the PPC. DAB-stained photomicrographs from 3 PPC neuron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63700" y="1371600"/>
            <a:ext cx="5805977" cy="4457700"/>
          </a:xfrm>
          <a:prstGeom prst="rect">
            <a:avLst/>
          </a:prstGeom>
        </p:spPr>
      </p:pic>
    </p:spTree>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19, Issue 12, December 2009, Pages 3011–3029, </a:t>
            </a:r>
            <a:r>
              <a:rPr lang="en-US" altLang="en-US" sz="1000">
                <a:solidFill>
                  <a:srgbClr val="333333"/>
                </a:solidFill>
                <a:hlinkClick r:id="rId3"/>
              </a:rPr>
              <a:t>https://doi.org/10.1093/cercor/bhp072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14. </a:t>
            </a:r>
            <a:r>
              <a:rPr lang="en-US" altLang="en-US" b="0"/>
              <a:t>Confocal microscopy images of GAD65–GFP cells stained for GAD67. Images were obtained using a ×60 objective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599" cy="3951565"/>
          </a:xfrm>
          <a:prstGeom prst="rect">
            <a:avLst/>
          </a:prstGeom>
        </p:spPr>
      </p:pic>
    </p:spTree>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19, Issue 12, December 2009, Pages 3011–3029, </a:t>
            </a:r>
            <a:r>
              <a:rPr lang="en-US" altLang="en-US" sz="1000">
                <a:solidFill>
                  <a:srgbClr val="333333"/>
                </a:solidFill>
                <a:hlinkClick r:id="rId3"/>
              </a:rPr>
              <a:t>https://doi.org/10.1093/cercor/bhp072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13. </a:t>
            </a:r>
            <a:r>
              <a:rPr lang="en-US" altLang="en-US" b="0"/>
              <a:t>Confocal microscopy images of immunopositive interneurons. Images were obtained using a ×60 objective and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895600" y="1371600"/>
            <a:ext cx="3364170" cy="4457700"/>
          </a:xfrm>
          <a:prstGeom prst="rect">
            <a:avLst/>
          </a:prstGeom>
        </p:spPr>
      </p:pic>
    </p:spTree>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19, Issue 12, December 2009, Pages 3011–3029, </a:t>
            </a:r>
            <a:r>
              <a:rPr lang="en-US" altLang="en-US" sz="1000">
                <a:solidFill>
                  <a:srgbClr val="333333"/>
                </a:solidFill>
                <a:hlinkClick r:id="rId3"/>
              </a:rPr>
              <a:t>https://doi.org/10.1093/cercor/bhp072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12. </a:t>
            </a:r>
            <a:r>
              <a:rPr lang="en-US" altLang="en-US" b="0"/>
              <a:t>Fluorescent microscopy images of immunopositive interneurons. Whole-brain slices (50 μm) used for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048000" y="1371600"/>
            <a:ext cx="3053524" cy="4457700"/>
          </a:xfrm>
          <a:prstGeom prst="rect">
            <a:avLst/>
          </a:prstGeom>
        </p:spPr>
      </p:pic>
    </p:spTree>
  </p:cSld>
  <p:clrMapOvr>
    <a:masterClrMapping/>
  </p:clrMapOvr>
  <p:transition/>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19, Issue 12, December 2009, Pages 3011–3029, </a:t>
            </a:r>
            <a:r>
              <a:rPr lang="en-US" altLang="en-US" sz="1000">
                <a:solidFill>
                  <a:srgbClr val="333333"/>
                </a:solidFill>
                <a:hlinkClick r:id="rId3"/>
              </a:rPr>
              <a:t>https://doi.org/10.1093/cercor/bhp072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11. </a:t>
            </a:r>
            <a:r>
              <a:rPr lang="en-US" altLang="en-US" b="0"/>
              <a:t>Cell density of immunopositive interneurons by laminar location. Bar graph representation of the number of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159000" y="1371600"/>
            <a:ext cx="4827289" cy="4457700"/>
          </a:xfrm>
          <a:prstGeom prst="rect">
            <a:avLst/>
          </a:prstGeom>
        </p:spPr>
      </p:pic>
    </p:spTree>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19, Issue 12, December 2009, Pages 3011–3029, </a:t>
            </a:r>
            <a:r>
              <a:rPr lang="en-US" altLang="en-US" sz="1000">
                <a:solidFill>
                  <a:srgbClr val="333333"/>
                </a:solidFill>
                <a:hlinkClick r:id="rId3"/>
              </a:rPr>
              <a:t>https://doi.org/10.1093/cercor/bhp072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2. </a:t>
            </a:r>
            <a:r>
              <a:rPr lang="en-US" altLang="en-US" b="0"/>
              <a:t>Synaptic properties of PPC interneurons. Representative traces of eEPSCs from each of the cell firing types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527300" y="1371600"/>
            <a:ext cx="4078795" cy="4457700"/>
          </a:xfrm>
          <a:prstGeom prst="rect">
            <a:avLst/>
          </a:prstGeom>
        </p:spPr>
      </p:pic>
    </p:spTree>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19, Issue 12, December 2009, Pages 3011–3029, </a:t>
            </a:r>
            <a:r>
              <a:rPr lang="en-US" altLang="en-US" sz="1000">
                <a:solidFill>
                  <a:srgbClr val="333333"/>
                </a:solidFill>
                <a:hlinkClick r:id="rId3"/>
              </a:rPr>
              <a:t>https://doi.org/10.1093/cercor/bhp072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3. </a:t>
            </a:r>
            <a:r>
              <a:rPr lang="en-US" altLang="en-US" b="0"/>
              <a:t>RSNP interneuron of the PPC. A typical example of a Neurolucida reconstruction of an RSNP cell (D). Dendrites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438400" y="1371600"/>
            <a:ext cx="4267009" cy="4457700"/>
          </a:xfrm>
          <a:prstGeom prst="rect">
            <a:avLst/>
          </a:prstGeom>
        </p:spPr>
      </p:pic>
    </p:spTree>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19, Issue 12, December 2009, Pages 3011–3029, </a:t>
            </a:r>
            <a:r>
              <a:rPr lang="en-US" altLang="en-US" sz="1000">
                <a:solidFill>
                  <a:srgbClr val="333333"/>
                </a:solidFill>
                <a:hlinkClick r:id="rId3"/>
              </a:rPr>
              <a:t>https://doi.org/10.1093/cercor/bhp072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4. </a:t>
            </a:r>
            <a:r>
              <a:rPr lang="en-US" altLang="en-US" b="0"/>
              <a:t>Morphological diversity of RSNP interneurons within the PPC. Stylized slice showing the location and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2601976"/>
          </a:xfrm>
          <a:prstGeom prst="rect">
            <a:avLst/>
          </a:prstGeom>
        </p:spPr>
      </p:pic>
    </p:spTree>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19, Issue 12, December 2009, Pages 3011–3029, </a:t>
            </a:r>
            <a:r>
              <a:rPr lang="en-US" altLang="en-US" sz="1000">
                <a:solidFill>
                  <a:srgbClr val="333333"/>
                </a:solidFill>
                <a:hlinkClick r:id="rId3"/>
              </a:rPr>
              <a:t>https://doi.org/10.1093/cercor/bhp072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5. </a:t>
            </a:r>
            <a:r>
              <a:rPr lang="en-US" altLang="en-US" b="0"/>
              <a:t>Interneuron axon and dendritic projection trajectory analysis. This figure was derived from the axonal and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692400" y="1371600"/>
            <a:ext cx="3769233" cy="4457700"/>
          </a:xfrm>
          <a:prstGeom prst="rect">
            <a:avLst/>
          </a:prstGeom>
        </p:spPr>
      </p:pic>
    </p:spTree>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19, Issue 12, December 2009, Pages 3011–3029, </a:t>
            </a:r>
            <a:r>
              <a:rPr lang="en-US" altLang="en-US" sz="1000">
                <a:solidFill>
                  <a:srgbClr val="333333"/>
                </a:solidFill>
                <a:hlinkClick r:id="rId3"/>
              </a:rPr>
              <a:t>https://doi.org/10.1093/cercor/bhp072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6. </a:t>
            </a:r>
            <a:r>
              <a:rPr lang="en-US" altLang="en-US" b="0"/>
              <a:t>LS interneuron of the PPC. A typical example of a Neurolucida reconstruction of an LS cell (C). The dendrites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844800" y="1371600"/>
            <a:ext cx="3452241" cy="4457700"/>
          </a:xfrm>
          <a:prstGeom prst="rect">
            <a:avLst/>
          </a:prstGeom>
        </p:spPr>
      </p:pic>
    </p:spTree>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19, Issue 12, December 2009, Pages 3011–3029, </a:t>
            </a:r>
            <a:r>
              <a:rPr lang="en-US" altLang="en-US" sz="1000">
                <a:solidFill>
                  <a:srgbClr val="333333"/>
                </a:solidFill>
                <a:hlinkClick r:id="rId3"/>
              </a:rPr>
              <a:t>https://doi.org/10.1093/cercor/bhp072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7. </a:t>
            </a:r>
            <a:r>
              <a:rPr lang="en-US" altLang="en-US" b="0"/>
              <a:t>IS interneuron of the PPC. A typical example of a Neurolucida reconstruction of an IS cell (A). Dendrites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413000" y="1371600"/>
            <a:ext cx="4311586" cy="4457700"/>
          </a:xfrm>
          <a:prstGeom prst="rect">
            <a:avLst/>
          </a:prstGeom>
        </p:spPr>
      </p:pic>
    </p:spTree>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19, Issue 12, December 2009, Pages 3011–3029, </a:t>
            </a:r>
            <a:r>
              <a:rPr lang="en-US" altLang="en-US" sz="1000">
                <a:solidFill>
                  <a:srgbClr val="333333"/>
                </a:solidFill>
                <a:hlinkClick r:id="rId3"/>
              </a:rPr>
              <a:t>https://doi.org/10.1093/cercor/bhp072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8. </a:t>
            </a:r>
            <a:r>
              <a:rPr lang="en-US" altLang="en-US" b="0"/>
              <a:t>FS interneuron of the PPC. A typical example of a Neurolucida reconstruction of a FS cell (D). The dendrites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311400" y="1371600"/>
            <a:ext cx="4512857" cy="4457700"/>
          </a:xfrm>
          <a:prstGeom prst="rect">
            <a:avLst/>
          </a:prstGeom>
        </p:spPr>
      </p:pic>
    </p:spTree>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Cereb Cortex</a:t>
            </a:r>
            <a:r>
              <a:rPr lang="en-US" altLang="en-US" sz="1000">
                <a:solidFill>
                  <a:srgbClr val="333333"/>
                </a:solidFill>
              </a:rPr>
              <a:t>, Volume 19, Issue 12, December 2009, Pages 3011–3029, </a:t>
            </a:r>
            <a:r>
              <a:rPr lang="en-US" altLang="en-US" sz="1000">
                <a:solidFill>
                  <a:srgbClr val="333333"/>
                </a:solidFill>
                <a:hlinkClick r:id="rId3"/>
              </a:rPr>
              <a:t>https://doi.org/10.1093/cercor/bhp072</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9. </a:t>
            </a:r>
            <a:r>
              <a:rPr lang="en-US" altLang="en-US" b="0"/>
              <a:t>PV-positive interneurons within the PPC. Stylized slice showing reconstructed PV-positive cells found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714500" y="1371600"/>
            <a:ext cx="5706871" cy="4457700"/>
          </a:xfrm>
          <a:prstGeom prst="rect">
            <a:avLst/>
          </a:prstGeom>
        </p:spPr>
      </p:pic>
    </p:spTree>
  </p:cSld>
  <p:clrMapOvr>
    <a:masterClrMapping/>
  </p:clrMapOvr>
  <p:transition/>
  <p:timing/>
</p:sld>
</file>

<file path=ppt/tags/tag1.xml><?xml version="1.0" encoding="utf-8"?>
<p:tagLst xmlns:p="http://schemas.openxmlformats.org/presentationml/2006/main">
  <p:tag name="AS_NET" val="4.0.30319.42000"/>
  <p:tag name="AS_OS" val="Microsoft Windows NT 10.0.14393.0"/>
  <p:tag name="AS_RELEASE_DATE" val="2019.01.14"/>
  <p:tag name="AS_TITLE" val="Aspose.Slides for .NET 4.0"/>
  <p:tag name="AS_VERSION" val="19.1"/>
</p:tagLst>
</file>

<file path=ppt/theme/theme1.xml><?xml version="1.0" encoding="utf-8"?>
<a:theme xmlns:r="http://schemas.openxmlformats.org/officeDocument/2006/relationships" xmlns:a="http://schemas.openxmlformats.org/drawingml/2006/main" name="13_Office Theme">
  <a:themeElements>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3_Office Theme">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On-screen Show (4:3)</PresentationFormat>
  <Paragraphs>42</Paragraphs>
  <Slides>14</Slides>
  <Notes>14</Notes>
  <TotalTime>3343</TotalTime>
  <HiddenSlides>0</HiddenSlides>
  <MMClips>0</MMClips>
  <ScaleCrop>0</ScaleCrop>
  <HeadingPairs>
    <vt:vector baseType="variant" size="4">
      <vt:variant>
        <vt:lpstr>Theme</vt:lpstr>
      </vt:variant>
      <vt:variant>
        <vt:i4>1</vt:i4>
      </vt:variant>
      <vt:variant>
        <vt:lpstr>Slide Titles</vt:lpstr>
      </vt:variant>
      <vt:variant>
        <vt:i4>14</vt:i4>
      </vt:variant>
    </vt:vector>
  </HeadingPairs>
  <TitlesOfParts>
    <vt:vector baseType="lpstr" size="15">
      <vt:lpstr>13_Office Theme</vt:lpstr>
      <vt:lpstr>Figure 1. Electrophysiological parameters of PPC interneurons. Representative membrane responses to a 500-ms ...</vt:lpstr>
      <vt:lpstr>Figure 2. Synaptic properties of PPC interneurons. Representative traces of eEPSCs from each of the cell firing types ...</vt:lpstr>
      <vt:lpstr>Figure 3. RSNP interneuron of the PPC. A typical example of a Neurolucida reconstruction of an RSNP cell (D). Dendrites ...</vt:lpstr>
      <vt:lpstr>Figure 4. Morphological diversity of RSNP interneurons within the PPC. Stylized slice showing the location and ...</vt:lpstr>
      <vt:lpstr>Figure 5. Interneuron axon and dendritic projection trajectory analysis. This figure was derived from the axonal and ...</vt:lpstr>
      <vt:lpstr>Figure 6. LS interneuron of the PPC. A typical example of a Neurolucida reconstruction of an LS cell (C). The dendrites ...</vt:lpstr>
      <vt:lpstr>Figure 7. IS interneuron of the PPC. A typical example of a Neurolucida reconstruction of an IS cell (A). Dendrites ...</vt:lpstr>
      <vt:lpstr>Figure 8. FS interneuron of the PPC. A typical example of a Neurolucida reconstruction of a FS cell (D). The dendrites ...</vt:lpstr>
      <vt:lpstr>Figure 9. PV-positive interneurons within the PPC. Stylized slice showing reconstructed PV-positive cells found ...</vt:lpstr>
      <vt:lpstr>Figure 10. Three physiologically identified spiny neurons within the PPC. DAB-stained photomicrographs from 3 PPC neuron ...</vt:lpstr>
      <vt:lpstr>Figure 14. Confocal microscopy images of GAD65–GFP cells stained for GAD67. Images were obtained using a ×60 objective ...</vt:lpstr>
      <vt:lpstr>Figure 13. Confocal microscopy images of immunopositive interneurons. Images were obtained using a ×60 objective and ...</vt:lpstr>
      <vt:lpstr>Figure 12. Fluorescent microscopy images of immunopositive interneurons. Whole-brain slices (50 μm) used for ...</vt:lpstr>
      <vt:lpstr>Figure 11. Cell density of immunopositive interneurons by laminar location. Bar graph representation of the number of ...</vt:lpstr>
    </vt:vector>
  </TitlesOfParts>
  <LinksUpToDate>0</LinksUpToDate>
  <SharedDoc>0</SharedDoc>
  <HyperlinksChanged>0</HyperlinksChanged>
  <Application>Aspose.Slides for .NET</Application>
  <AppVersion>19.0100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Oxford University Press Figure</dc:title>
  <cp:lastModifiedBy>Kelly Richardson</cp:lastModifiedBy>
  <cp:revision>164</cp:revision>
  <dcterms:created xsi:type="dcterms:W3CDTF">2015-12-31T14:57:12Z</dcterms:created>
  <dcterms:modified xsi:type="dcterms:W3CDTF">2024-04-26T12:26:42Z</dcterms:modified>
</cp:coreProperties>
</file>