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Default Extension="gif" ContentType="image/gif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  <p:sldId id="271" r:id="rId6"/>
    <p:sldId id="274" r:id="rId7"/>
    <p:sldId id="277" r:id="rId8"/>
    <p:sldId id="280" r:id="rId9"/>
    <p:sldId id="283" r:id="rId10"/>
    <p:sldId id="286" r:id="rId11"/>
    <p:sldId id="289" r:id="rId12"/>
  </p:sldIdLst>
  <p:sldSz cx="9144000" cy="6858000" type="screen4x3"/>
  <p:notesSz cx="6858000" cy="9144000"/>
  <p:custDataLst>
    <p:tags r:id="rId13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7.xml" /><Relationship Id="rId11" Type="http://schemas.openxmlformats.org/officeDocument/2006/relationships/slide" Target="slides/slide8.xml" /><Relationship Id="rId12" Type="http://schemas.openxmlformats.org/officeDocument/2006/relationships/slide" Target="slides/slide9.xml" /><Relationship Id="rId13" Type="http://schemas.openxmlformats.org/officeDocument/2006/relationships/tags" Target="tags/tag1.xml" /><Relationship Id="rId14" Type="http://schemas.openxmlformats.org/officeDocument/2006/relationships/presProps" Target="presProps.xml" /><Relationship Id="rId15" Type="http://schemas.openxmlformats.org/officeDocument/2006/relationships/viewProps" Target="viewProps.xml" /><Relationship Id="rId16" Type="http://schemas.openxmlformats.org/officeDocument/2006/relationships/theme" Target="theme/theme1.xml" /><Relationship Id="rId17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slide" Target="slides/slide5.xml" /><Relationship Id="rId9" Type="http://schemas.openxmlformats.org/officeDocument/2006/relationships/slide" Target="slides/slide6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4E52DBB-CABC-41A2-A847-4079F87EDBE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5FF45FC-26DE-40BD-AA31-49C6CE5DC9A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_rels/notesSlide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4.xml" /><Relationship Id="rId2" Type="http://schemas.openxmlformats.org/officeDocument/2006/relationships/notesMaster" Target="../notesMasters/notesMaster1.xml" /></Relationships>
</file>

<file path=ppt/notesSlides/_rels/notesSlide5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5.xml" /><Relationship Id="rId2" Type="http://schemas.openxmlformats.org/officeDocument/2006/relationships/notesMaster" Target="../notesMasters/notesMaster1.xml" /></Relationships>
</file>

<file path=ppt/notesSlides/_rels/notesSlide6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6.xml" /><Relationship Id="rId2" Type="http://schemas.openxmlformats.org/officeDocument/2006/relationships/notesMaster" Target="../notesMasters/notesMaster1.xml" /></Relationships>
</file>

<file path=ppt/notesSlides/_rels/notesSlide7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7.xml" /><Relationship Id="rId2" Type="http://schemas.openxmlformats.org/officeDocument/2006/relationships/notesMaster" Target="../notesMasters/notesMaster1.xml" /></Relationships>
</file>

<file path=ppt/notesSlides/_rels/notesSlide8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8.xml" /><Relationship Id="rId2" Type="http://schemas.openxmlformats.org/officeDocument/2006/relationships/notesMaster" Target="../notesMasters/notesMaster1.xml" /></Relationships>
</file>

<file path=ppt/notesSlides/_rels/notesSlide9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9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Table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Descriptive statistics on selected variables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2009 The Review of Economic Studies Limited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A9C1419-92DE-41FB-A555-A3383F5841F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The empirical distribution of adolescent networks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2009 The Review of Economic Studies Limited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A9C1419-92DE-41FB-A555-A3383F5841FC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Smallest network of adolescents (n = 16)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2009 The Review of Economic Studies Limited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A9C1419-92DE-41FB-A555-A3383F5841FC}" type="slidenum">
              <a:rPr lang="en-US" altLang="en-US" sz="1200"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Table 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Correlation between individual and peer-group level observables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2009 The Review of Economic Studies Limited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A9C1419-92DE-41FB-A555-A3383F5841FC}" type="slidenum">
              <a:rPr lang="en-US" altLang="en-US" sz="1200"/>
              <a:t>4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Table 3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Model (9): Maximum Likelihood estimation results Dependent variable: school performance index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2009 The Review of Economic Studies Limited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A9C1419-92DE-41FB-A555-A3383F5841FC}" type="slidenum">
              <a:rPr lang="en-US" altLang="en-US" sz="1200"/>
              <a:t>5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Table 4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Explanatory power of different unit centrality measures Dependent variable: school performance index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2009 The Review of Economic Studies Limited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A9C1419-92DE-41FB-A555-A3383F5841FC}" type="slidenum">
              <a:rPr lang="en-US" altLang="en-US" sz="1200"/>
              <a:t>6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Density in education networks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2009 The Review of Economic Studies Limited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A9C1419-92DE-41FB-A555-A3383F5841FC}" type="slidenum">
              <a:rPr lang="en-US" altLang="en-US" sz="1200"/>
              <a:t>7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5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Redundancy in education networks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2009 The Review of Economic Studies Limited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A9C1419-92DE-41FB-A555-A3383F5841FC}" type="slidenum">
              <a:rPr lang="en-US" altLang="en-US" sz="1200"/>
              <a:t>8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4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Asymmetry in education networks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2009 The Review of Economic Studies Limited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A9C1419-92DE-41FB-A555-A3383F5841FC}" type="slidenum">
              <a:rPr lang="en-US" altLang="en-US" sz="1200"/>
              <a:t>9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111/j.1467-937X.2009.00550.x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gif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111/j.1467-937X.2009.00550.x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gif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3.xml" /><Relationship Id="rId3" Type="http://schemas.openxmlformats.org/officeDocument/2006/relationships/hyperlink" Target="https://doi.org/10.1111/j.1467-937X.2009.00550.x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4.gif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4.xml" /><Relationship Id="rId3" Type="http://schemas.openxmlformats.org/officeDocument/2006/relationships/hyperlink" Target="https://doi.org/10.1111/j.1467-937X.2009.00550.x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5.gif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5.xml" /><Relationship Id="rId3" Type="http://schemas.openxmlformats.org/officeDocument/2006/relationships/hyperlink" Target="https://doi.org/10.1111/j.1467-937X.2009.00550.x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6.gif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6.xml" /><Relationship Id="rId3" Type="http://schemas.openxmlformats.org/officeDocument/2006/relationships/hyperlink" Target="https://doi.org/10.1111/j.1467-937X.2009.00550.x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7.gif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7.xml" /><Relationship Id="rId3" Type="http://schemas.openxmlformats.org/officeDocument/2006/relationships/hyperlink" Target="https://doi.org/10.1111/j.1467-937X.2009.00550.x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8.gif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8.xml" /><Relationship Id="rId3" Type="http://schemas.openxmlformats.org/officeDocument/2006/relationships/hyperlink" Target="https://doi.org/10.1111/j.1467-937X.2009.00550.x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9.gif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9.xml" /><Relationship Id="rId3" Type="http://schemas.openxmlformats.org/officeDocument/2006/relationships/hyperlink" Target="https://doi.org/10.1111/j.1467-937X.2009.00550.x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10.gif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Rev Econ Stud</a:t>
            </a:r>
            <a:r>
              <a:rPr lang="en-US" altLang="en-US" sz="1000">
                <a:solidFill>
                  <a:srgbClr val="333333"/>
                </a:solidFill>
              </a:rPr>
              <a:t>, Volume 76, Issue 4, October 2009, Pages 1239–1267,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https://doi.org/10.1111/j.1467-937X.2009.00550.x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Table 1 </a:t>
            </a:r>
            <a:r>
              <a:rPr lang="en-US" altLang="en-US" b="0"/>
              <a:t>Descriptive statistics on selected variables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438400" y="1371600"/>
            <a:ext cx="4262269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Rev Econ Stud</a:t>
            </a:r>
            <a:r>
              <a:rPr lang="en-US" altLang="en-US" sz="1000">
                <a:solidFill>
                  <a:srgbClr val="333333"/>
                </a:solidFill>
              </a:rPr>
              <a:t>, Volume 76, Issue 4, October 2009, Pages 1239–1267,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https://doi.org/10.1111/j.1467-937X.2009.00550.x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The empirical distribution of adolescent networks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701583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Rev Econ Stud</a:t>
            </a:r>
            <a:r>
              <a:rPr lang="en-US" altLang="en-US" sz="1000">
                <a:solidFill>
                  <a:srgbClr val="333333"/>
                </a:solidFill>
              </a:rPr>
              <a:t>, Volume 76, Issue 4, October 2009, Pages 1239–1267,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https://doi.org/10.1111/j.1467-937X.2009.00550.x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 </a:t>
            </a:r>
            <a:r>
              <a:rPr lang="en-US" altLang="en-US" b="0"/>
              <a:t>Smallest network of adolescents (n = 16)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701800" y="1371600"/>
            <a:ext cx="5737225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Rev Econ Stud</a:t>
            </a:r>
            <a:r>
              <a:rPr lang="en-US" altLang="en-US" sz="1000">
                <a:solidFill>
                  <a:srgbClr val="333333"/>
                </a:solidFill>
              </a:rPr>
              <a:t>, Volume 76, Issue 4, October 2009, Pages 1239–1267,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https://doi.org/10.1111/j.1467-937X.2009.00550.x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Table 2 </a:t>
            </a:r>
            <a:r>
              <a:rPr lang="en-US" altLang="en-US" b="0"/>
              <a:t>Correlation between individual and peer-group level observables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552700" y="1371600"/>
            <a:ext cx="4027663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Rev Econ Stud</a:t>
            </a:r>
            <a:r>
              <a:rPr lang="en-US" altLang="en-US" sz="1000">
                <a:solidFill>
                  <a:srgbClr val="333333"/>
                </a:solidFill>
              </a:rPr>
              <a:t>, Volume 76, Issue 4, October 2009, Pages 1239–1267,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https://doi.org/10.1111/j.1467-937X.2009.00550.x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Table 3 </a:t>
            </a:r>
            <a:r>
              <a:rPr lang="en-US" altLang="en-US" b="0"/>
              <a:t>Model (9): Maximum Likelihood estimation results Dependent variable: school performance index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4440929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Rev Econ Stud</a:t>
            </a:r>
            <a:r>
              <a:rPr lang="en-US" altLang="en-US" sz="1000">
                <a:solidFill>
                  <a:srgbClr val="333333"/>
                </a:solidFill>
              </a:rPr>
              <a:t>, Volume 76, Issue 4, October 2009, Pages 1239–1267,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https://doi.org/10.1111/j.1467-937X.2009.00550.x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Table 4 </a:t>
            </a:r>
            <a:r>
              <a:rPr lang="en-US" altLang="en-US" b="0"/>
              <a:t>Explanatory power of different unit centrality measures Dependent variable: school performance index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184400" y="1371600"/>
            <a:ext cx="4765128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7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Rev Econ Stud</a:t>
            </a:r>
            <a:r>
              <a:rPr lang="en-US" altLang="en-US" sz="1000">
                <a:solidFill>
                  <a:srgbClr val="333333"/>
                </a:solidFill>
              </a:rPr>
              <a:t>, Volume 76, Issue 4, October 2009, Pages 1239–1267,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https://doi.org/10.1111/j.1467-937X.2009.00550.x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 </a:t>
            </a:r>
            <a:r>
              <a:rPr lang="en-US" altLang="en-US" b="0"/>
              <a:t>Density in education networks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173658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8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Rev Econ Stud</a:t>
            </a:r>
            <a:r>
              <a:rPr lang="en-US" altLang="en-US" sz="1000">
                <a:solidFill>
                  <a:srgbClr val="333333"/>
                </a:solidFill>
              </a:rPr>
              <a:t>, Volume 76, Issue 4, October 2009, Pages 1239–1267,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https://doi.org/10.1111/j.1467-937X.2009.00550.x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5 </a:t>
            </a:r>
            <a:r>
              <a:rPr lang="en-US" altLang="en-US" b="0"/>
              <a:t>Redundancy in education networks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259393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9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Rev Econ Stud</a:t>
            </a:r>
            <a:r>
              <a:rPr lang="en-US" altLang="en-US" sz="1000">
                <a:solidFill>
                  <a:srgbClr val="333333"/>
                </a:solidFill>
              </a:rPr>
              <a:t>, Volume 76, Issue 4, October 2009, Pages 1239–1267,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https://doi.org/10.1111/j.1467-937X.2009.00550.x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4 </a:t>
            </a:r>
            <a:r>
              <a:rPr lang="en-US" altLang="en-US" b="0"/>
              <a:t>Asymmetry in education networks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213364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27</Paragraphs>
  <Slides>9</Slides>
  <Notes>9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baseType="lpstr" size="10">
      <vt:lpstr>13_Office Theme</vt:lpstr>
      <vt:lpstr>Table 1 Descriptive statistics on selected variables
</vt:lpstr>
      <vt:lpstr>Figure 1 The empirical distribution of adolescent networks
</vt:lpstr>
      <vt:lpstr>Figure 2 Smallest network of adolescents (n = 16)
</vt:lpstr>
      <vt:lpstr>Table 2 Correlation between individual and peer-group level observables
</vt:lpstr>
      <vt:lpstr>Table 3 Model (9): Maximum Likelihood estimation results Dependent variable: school performance index
</vt:lpstr>
      <vt:lpstr>Table 4 Explanatory power of different unit centrality measures Dependent variable: school performance index
</vt:lpstr>
      <vt:lpstr>Figure 3 Density in education networks
</vt:lpstr>
      <vt:lpstr>Figure 5 Redundancy in education networks
</vt:lpstr>
      <vt:lpstr>Figure 4 Asymmetry in education networks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2024-09-20T05:39:18Z</dcterms:modified>
</cp:coreProperties>
</file>