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 id="316" r:id="rId21"/>
    <p:sldId id="319" r:id="rId22"/>
    <p:sldId id="322" r:id="rId23"/>
    <p:sldId id="325" r:id="rId24"/>
    <p:sldId id="328" r:id="rId25"/>
  </p:sldIdLst>
  <p:sldSz cx="9144000" cy="6858000" type="screen4x3"/>
  <p:notesSz cx="6858000" cy="9144000"/>
  <p:custDataLst>
    <p:tags r:id="rId26"/>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tags" Target="tags/tag1.xml" /><Relationship Id="rId27" Type="http://schemas.openxmlformats.org/officeDocument/2006/relationships/presProps" Target="presProps.xml" /><Relationship Id="rId28" Type="http://schemas.openxmlformats.org/officeDocument/2006/relationships/viewProps" Target="viewProps.xml" /><Relationship Id="rId29" Type="http://schemas.openxmlformats.org/officeDocument/2006/relationships/theme" Target="theme/theme1.xml" /><Relationship Id="rId3" Type="http://schemas.openxmlformats.org/officeDocument/2006/relationships/handoutMaster" Target="handoutMasters/handoutMaster1.xml" /><Relationship Id="rId30"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231D948-D83F-49F2-ABC3-6163A708FCD0}"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A6318CB-56AA-41FF-BAFC-7CA939C21F0B}"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9. </a:t>
            </a:r>
            <a:r>
              <a:rPr lang="en-US" altLang="en-US">
                <a:latin typeface="Arial" pitchFamily="34" charset="0"/>
                <a:ea typeface="Arial" pitchFamily="34" charset="0"/>
              </a:rPr>
              <a:t>Fauré, “Diane, Séléné,” L’Horizon chimérique, Op. 118, mm. 11–15.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 </a:t>
            </a:r>
            <a:r>
              <a:rPr lang="en-US" altLang="en-US">
                <a:latin typeface="Arial" pitchFamily="34" charset="0"/>
                <a:ea typeface="Arial" pitchFamily="34" charset="0"/>
              </a:rPr>
              <a:t>Fauré, “Lydia,” mm. 1–19.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10. </a:t>
            </a:r>
            <a:r>
              <a:rPr lang="en-US" altLang="en-US">
                <a:latin typeface="Arial" pitchFamily="34" charset="0"/>
                <a:ea typeface="Arial" pitchFamily="34" charset="0"/>
              </a:rPr>
              <a:t>Tonal ambivalence in Fauré, “Rencontre,” Poème d’un jour, Op. 21, mm. 1–21.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10. </a:t>
            </a:r>
            <a:r>
              <a:rPr lang="en-US" altLang="en-US">
                <a:latin typeface="Arial" pitchFamily="34" charset="0"/>
                <a:ea typeface="Arial" pitchFamily="34" charset="0"/>
              </a:rPr>
              <a:t>Tonal ambivalence in Fauré, “Rencontre,” Poème d’un jour, Op. 21, mm. 1–21.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10. </a:t>
            </a:r>
            <a:r>
              <a:rPr lang="en-US" altLang="en-US">
                <a:latin typeface="Arial" pitchFamily="34" charset="0"/>
                <a:ea typeface="Arial" pitchFamily="34" charset="0"/>
              </a:rPr>
              <a:t>Tonal ambivalence in Fauré, “Rencontre,” Poème d’un jour, Op. 21, mm. 1–21.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11. </a:t>
            </a:r>
            <a:r>
              <a:rPr lang="en-US" altLang="en-US">
                <a:latin typeface="Arial" pitchFamily="34" charset="0"/>
                <a:ea typeface="Arial" pitchFamily="34" charset="0"/>
              </a:rPr>
              <a:t>Fauré, “Toujours,” Poème d’un jour, mm. 40–47.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12. </a:t>
            </a:r>
            <a:r>
              <a:rPr lang="en-US" altLang="en-US">
                <a:latin typeface="Arial" pitchFamily="34" charset="0"/>
                <a:ea typeface="Arial" pitchFamily="34" charset="0"/>
              </a:rPr>
              <a:t>Fauré, “Toujours,” mm. 1–7.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13. </a:t>
            </a:r>
            <a:r>
              <a:rPr lang="en-US" altLang="en-US">
                <a:latin typeface="Arial" pitchFamily="34" charset="0"/>
                <a:ea typeface="Arial" pitchFamily="34" charset="0"/>
              </a:rPr>
              <a:t>Modulation by means of Weitzmann regions in Fauré, “Toujours,” mm. 11–25.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13. </a:t>
            </a:r>
            <a:r>
              <a:rPr lang="en-US" altLang="en-US">
                <a:latin typeface="Arial" pitchFamily="34" charset="0"/>
                <a:ea typeface="Arial" pitchFamily="34" charset="0"/>
              </a:rPr>
              <a:t>Modulation by means of Weitzmann regions in Fauré, “Toujours,” mm. 11–25.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14. </a:t>
            </a:r>
            <a:r>
              <a:rPr lang="en-US" altLang="en-US">
                <a:latin typeface="Arial" pitchFamily="34" charset="0"/>
                <a:ea typeface="Arial" pitchFamily="34" charset="0"/>
              </a:rPr>
              <a:t>Weitzmann region in Fauré, “Introït,” Requiem, mm. 50–61.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15. </a:t>
            </a:r>
            <a:r>
              <a:rPr lang="en-US" altLang="en-US">
                <a:latin typeface="Arial" pitchFamily="34" charset="0"/>
                <a:ea typeface="Arial" pitchFamily="34" charset="0"/>
              </a:rPr>
              <a:t>Fauré, “Adieu,” Poème d’un jour, mm. 1–12.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8. </a:t>
            </a:r>
            <a:r>
              <a:rPr lang="en-US" altLang="en-US">
                <a:latin typeface="Arial" pitchFamily="34" charset="0"/>
                <a:ea typeface="Arial" pitchFamily="34" charset="0"/>
              </a:rPr>
              <a:t>Fauré, “N’est-ce pas?,” mm. 46–53.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16. </a:t>
            </a:r>
            <a:r>
              <a:rPr lang="en-US" altLang="en-US">
                <a:latin typeface="Arial" pitchFamily="34" charset="0"/>
                <a:ea typeface="Arial" pitchFamily="34" charset="0"/>
              </a:rPr>
              <a:t>Hypothetical half cadence in Fauré, “Adieu,” measure 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17. </a:t>
            </a:r>
            <a:r>
              <a:rPr lang="en-US" altLang="en-US">
                <a:latin typeface="Arial" pitchFamily="34" charset="0"/>
                <a:ea typeface="Arial" pitchFamily="34" charset="0"/>
              </a:rPr>
              <a:t>Fauré, “Adieu,” mm. 13–18.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18. </a:t>
            </a:r>
            <a:r>
              <a:rPr lang="en-US" altLang="en-US">
                <a:latin typeface="Arial" pitchFamily="34" charset="0"/>
                <a:ea typeface="Arial" pitchFamily="34" charset="0"/>
              </a:rPr>
              <a:t>Submediant detour in Fauré, “Adieu,” mm. 28–34.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22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7. </a:t>
            </a:r>
            <a:r>
              <a:rPr lang="en-US" altLang="en-US">
                <a:latin typeface="Arial" pitchFamily="34" charset="0"/>
                <a:ea typeface="Arial" pitchFamily="34" charset="0"/>
              </a:rPr>
              <a:t>Fauré, “N’est-ce pas?,” La bonne chanson, Op. 61, mm. 1–12.
Sans nous préoccuper de ce que nous destine
Le Sort, nous marcherons pourtant du même pas.
Unconcerned about that which is destined for us
By Fate, we shall walk at the same pace.34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6. </a:t>
            </a:r>
            <a:r>
              <a:rPr lang="en-US" altLang="en-US">
                <a:latin typeface="Arial" pitchFamily="34" charset="0"/>
                <a:ea typeface="Arial" pitchFamily="34" charset="0"/>
              </a:rPr>
              <a:t>Fauré, Piano Trio in D Minor, Op. 120, ii, mm. 1–4.
N’est-ce pas? nous irons, gais et lents, dans la voie
Modeste que nous montre en souriant l’Espoir,
Peu soucieux qu'on nous ignore ou qu'on nous voie.
Isn’t it so? We shall go, happily yet slowly, along the modest path
That Hope, smiling, will show us,
Caring little who notices or sees us.33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2. </a:t>
            </a:r>
            <a:r>
              <a:rPr lang="en-US" altLang="en-US">
                <a:latin typeface="Arial" pitchFamily="34" charset="0"/>
                <a:ea typeface="Arial" pitchFamily="34" charset="0"/>
              </a:rPr>
              <a:t>Fauré, “Le secret,” mm. 1–4.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3. </a:t>
            </a:r>
            <a:r>
              <a:rPr lang="en-US" altLang="en-US">
                <a:latin typeface="Arial" pitchFamily="34" charset="0"/>
                <a:ea typeface="Arial" pitchFamily="34" charset="0"/>
              </a:rPr>
              <a:t>Fauré, “Agnus Dei,” Requiem, Op. 48, mm. 12–18.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4. </a:t>
            </a:r>
            <a:r>
              <a:rPr lang="en-US" altLang="en-US">
                <a:latin typeface="Arial" pitchFamily="34" charset="0"/>
                <a:ea typeface="Arial" pitchFamily="34" charset="0"/>
              </a:rPr>
              <a:t>Fauré, “Fileuse,” Pelléas et Mélisande, Op. 80, arr. Léopold Auer, mm. 2–6.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5. </a:t>
            </a:r>
            <a:r>
              <a:rPr lang="en-US" altLang="en-US">
                <a:latin typeface="Arial" pitchFamily="34" charset="0"/>
                <a:ea typeface="Arial" pitchFamily="34" charset="0"/>
              </a:rPr>
              <a:t>Fauré, Violin Sonata No. 2 in E Minor, Op. 108, ii, mm. 1–7.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Example 1. </a:t>
            </a:r>
            <a:r>
              <a:rPr lang="en-US" altLang="en-US">
                <a:latin typeface="Arial" pitchFamily="34" charset="0"/>
                <a:ea typeface="Arial" pitchFamily="34" charset="0"/>
              </a:rPr>
              <a:t>Fauré, “Lydia,” mm. 1–19.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0F2CCD0-568E-4410-89C2-D2F044508C0C}"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7.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8.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9.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20.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21.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22.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2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musqtl/gdw007"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9. </a:t>
            </a:r>
            <a:r>
              <a:rPr lang="en-US" altLang="en-US" b="0"/>
              <a:t>Fauré, “Diane, Séléné,” L’Horizon chimérique, Op. 118, mm. 11–15.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27200" y="1371600"/>
            <a:ext cx="5685842"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 </a:t>
            </a:r>
            <a:r>
              <a:rPr lang="en-US" altLang="en-US" b="0"/>
              <a:t>Fauré, “Lydia,” mm. 1–19.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02000" y="1371600"/>
            <a:ext cx="2543608"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10. </a:t>
            </a:r>
            <a:r>
              <a:rPr lang="en-US" altLang="en-US" b="0"/>
              <a:t>Tonal ambivalence in Fauré, “Rencontre,” Poème d’un jour, Op. 21, mm. 1–21.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13100" y="1371600"/>
            <a:ext cx="2714138"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10. </a:t>
            </a:r>
            <a:r>
              <a:rPr lang="en-US" altLang="en-US" b="0"/>
              <a:t>Tonal ambivalence in Fauré, “Rencontre,” Poème d’un jour, Op. 21, mm. 1–21.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02000" y="1371600"/>
            <a:ext cx="2533984"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10. </a:t>
            </a:r>
            <a:r>
              <a:rPr lang="en-US" altLang="en-US" b="0"/>
              <a:t>Tonal ambivalence in Fauré, “Rencontre,” Poème d’un jour, Op. 21, mm. 1–21.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08300" y="1371600"/>
            <a:ext cx="3335334"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11. </a:t>
            </a:r>
            <a:r>
              <a:rPr lang="en-US" altLang="en-US" b="0"/>
              <a:t>Fauré, “Toujours,” Poème d’un jour, mm. 40–47.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52600" y="1371600"/>
            <a:ext cx="5637169"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12. </a:t>
            </a:r>
            <a:r>
              <a:rPr lang="en-US" altLang="en-US" b="0"/>
              <a:t>Fauré, “Toujours,” mm. 1–7.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16200" y="1371600"/>
            <a:ext cx="3916826" cy="445770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13. </a:t>
            </a:r>
            <a:r>
              <a:rPr lang="en-US" altLang="en-US" b="0"/>
              <a:t>Modulation by means of Weitzmann regions in Fauré, “Toujours,” mm. 11–25.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38500" y="1371600"/>
            <a:ext cx="2675690"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13. </a:t>
            </a:r>
            <a:r>
              <a:rPr lang="en-US" altLang="en-US" b="0"/>
              <a:t>Modulation by means of Weitzmann regions in Fauré, “Toujours,” mm. 11–25.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76600" y="1371600"/>
            <a:ext cx="2580434" cy="4457700"/>
          </a:xfrm>
          <a:prstGeom prst="rect">
            <a:avLst/>
          </a:prstGeom>
        </p:spPr>
      </p:pic>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14. </a:t>
            </a:r>
            <a:r>
              <a:rPr lang="en-US" altLang="en-US" b="0"/>
              <a:t>Weitzmann region in Fauré, “Introït,” Requiem, mm. 50–61.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249674"/>
          </a:xfrm>
          <a:prstGeom prst="rect">
            <a:avLst/>
          </a:prstGeom>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15. </a:t>
            </a:r>
            <a:r>
              <a:rPr lang="en-US" altLang="en-US" b="0"/>
              <a:t>Fauré, “Adieu,” Poème d’un jour, mm. 1–12.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38500" y="1371600"/>
            <a:ext cx="2678118"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8. </a:t>
            </a:r>
            <a:r>
              <a:rPr lang="en-US" altLang="en-US" b="0"/>
              <a:t>Fauré, “N’est-ce pas?,” mm. 46–53.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31623" cy="4457700"/>
          </a:xfrm>
          <a:prstGeom prst="rect">
            <a:avLst/>
          </a:prstGeo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16. </a:t>
            </a:r>
            <a:r>
              <a:rPr lang="en-US" altLang="en-US" b="0"/>
              <a:t>Hypothetical half cadence in Fauré, “Adieu,” measure 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193540"/>
          </a:xfrm>
          <a:prstGeom prst="rect">
            <a:avLst/>
          </a:prstGeom>
        </p:spPr>
      </p:pic>
    </p:spTree>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17. </a:t>
            </a:r>
            <a:r>
              <a:rPr lang="en-US" altLang="en-US" b="0"/>
              <a:t>Fauré, “Adieu,” mm. 13–18.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19400" y="1371600"/>
            <a:ext cx="3496235" cy="4457700"/>
          </a:xfrm>
          <a:prstGeom prst="rect">
            <a:avLst/>
          </a:prstGeom>
        </p:spPr>
      </p:pic>
    </p:spTree>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18. </a:t>
            </a:r>
            <a:r>
              <a:rPr lang="en-US" altLang="en-US" b="0"/>
              <a:t>Submediant detour in Fauré, “Adieu,” mm. 28–34.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803400" y="1371600"/>
            <a:ext cx="5548119"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7. </a:t>
            </a:r>
            <a:r>
              <a:rPr lang="en-US" altLang="en-US" b="0"/>
              <a:t>Fauré, “N’est-ce pas?,” La bonne chanson, Op. 61, mm. 1–12.
Sans nous préoccuper de ce que nous destine
Le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25800" y="1371600"/>
            <a:ext cx="2689835"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6. </a:t>
            </a:r>
            <a:r>
              <a:rPr lang="en-US" altLang="en-US" b="0"/>
              <a:t>Fauré, Piano Trio in D Minor, Op. 120, ii, mm. 1–4.
N’est-ce pas? nous irons, gais et lents, dans la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814889"/>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2. </a:t>
            </a:r>
            <a:r>
              <a:rPr lang="en-US" altLang="en-US" b="0"/>
              <a:t>Fauré, “Le secret,” mm. 1–4.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227661"/>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3. </a:t>
            </a:r>
            <a:r>
              <a:rPr lang="en-US" altLang="en-US" b="0"/>
              <a:t>Fauré, “Agnus Dei,” Requiem, Op. 48, mm. 12–18.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25800" y="1371600"/>
            <a:ext cx="2683341"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4. </a:t>
            </a:r>
            <a:r>
              <a:rPr lang="en-US" altLang="en-US" b="0"/>
              <a:t>Fauré, “Fileuse,” Pelléas et Mélisande, Op. 80, arr. Léopold Auer, mm. 2–6.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35229"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5. </a:t>
            </a:r>
            <a:r>
              <a:rPr lang="en-US" altLang="en-US" b="0"/>
              <a:t>Fauré, Violin Sonata No. 2 in E Minor, Op. 108, ii, mm. 1–7.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33925"/>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Musical Quarterly</a:t>
            </a:r>
            <a:r>
              <a:rPr lang="en-US" altLang="en-US" sz="1000">
                <a:solidFill>
                  <a:srgbClr val="333333"/>
                </a:solidFill>
              </a:rPr>
              <a:t>, Volume 99, Issue 1, Spring 2016, Pages 89–133, </a:t>
            </a:r>
            <a:r>
              <a:rPr lang="en-US" altLang="en-US" sz="1000">
                <a:solidFill>
                  <a:srgbClr val="333333"/>
                </a:solidFill>
                <a:hlinkClick r:id="rId3"/>
              </a:rPr>
              <a:t>https://doi.org/10.1093/musqtl/gdw007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Example 1. </a:t>
            </a:r>
            <a:r>
              <a:rPr lang="en-US" altLang="en-US" b="0"/>
              <a:t>Fauré, “Lydia,” mm. 1–19.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94000" y="1371600"/>
            <a:ext cx="3545152"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66</Paragraphs>
  <Slides>22</Slides>
  <Notes>22</Notes>
  <TotalTime>3343</TotalTime>
  <HiddenSlides>0</HiddenSlides>
  <MMClips>0</MMClips>
  <ScaleCrop>0</ScaleCrop>
  <HeadingPairs>
    <vt:vector baseType="variant" size="4">
      <vt:variant>
        <vt:lpstr>Theme</vt:lpstr>
      </vt:variant>
      <vt:variant>
        <vt:i4>1</vt:i4>
      </vt:variant>
      <vt:variant>
        <vt:lpstr>Slide Titles</vt:lpstr>
      </vt:variant>
      <vt:variant>
        <vt:i4>22</vt:i4>
      </vt:variant>
    </vt:vector>
  </HeadingPairs>
  <TitlesOfParts>
    <vt:vector baseType="lpstr" size="23">
      <vt:lpstr>13_Office Theme</vt:lpstr>
      <vt:lpstr>Example 9. Fauré, “Diane, Séléné,” L’Horizon chimérique, Op. 118, mm. 11–15.
</vt:lpstr>
      <vt:lpstr>Example 8. Fauré, “N’est-ce pas?,” mm. 46–53.
</vt:lpstr>
      <vt:lpstr>Example 7. Fauré, “N’est-ce pas?,” La bonne chanson, Op. 61, mm. 1–12.
Sans nous préoccuper de ce que nous destine
Le ...</vt:lpstr>
      <vt:lpstr>Example 6. Fauré, Piano Trio in D Minor, Op. 120, ii, mm. 1–4.
N’est-ce pas? nous irons, gais et lents, dans la ...</vt:lpstr>
      <vt:lpstr>Example 2. Fauré, “Le secret,” mm. 1–4.
</vt:lpstr>
      <vt:lpstr>Example 3. Fauré, “Agnus Dei,” Requiem, Op. 48, mm. 12–18.
</vt:lpstr>
      <vt:lpstr>Example 4. Fauré, “Fileuse,” Pelléas et Mélisande, Op. 80, arr. Léopold Auer, mm. 2–6.
</vt:lpstr>
      <vt:lpstr>Example 5. Fauré, Violin Sonata No. 2 in E Minor, Op. 108, ii, mm. 1–7.
</vt:lpstr>
      <vt:lpstr>Example 1. Fauré, “Lydia,” mm. 1–19.
</vt:lpstr>
      <vt:lpstr>Example 1. Fauré, “Lydia,” mm. 1–19.
</vt:lpstr>
      <vt:lpstr>Example 10. Tonal ambivalence in Fauré, “Rencontre,” Poème d’un jour, Op. 21, mm. 1–21.
</vt:lpstr>
      <vt:lpstr>Example 10. Tonal ambivalence in Fauré, “Rencontre,” Poème d’un jour, Op. 21, mm. 1–21.
</vt:lpstr>
      <vt:lpstr>Example 10. Tonal ambivalence in Fauré, “Rencontre,” Poème d’un jour, Op. 21, mm. 1–21.
</vt:lpstr>
      <vt:lpstr>Example 11. Fauré, “Toujours,” Poème d’un jour, mm. 40–47.
</vt:lpstr>
      <vt:lpstr>Example 12. Fauré, “Toujours,” mm. 1–7.
</vt:lpstr>
      <vt:lpstr>Example 13. Modulation by means of Weitzmann regions in Fauré, “Toujours,” mm. 11–25.
</vt:lpstr>
      <vt:lpstr>Example 13. Modulation by means of Weitzmann regions in Fauré, “Toujours,” mm. 11–25.
</vt:lpstr>
      <vt:lpstr>Example 14. Weitzmann region in Fauré, “Introït,” Requiem, mm. 50–61.
</vt:lpstr>
      <vt:lpstr>Example 15. Fauré, “Adieu,” Poème d’un jour, mm. 1–12.
</vt:lpstr>
      <vt:lpstr>Example 16. Hypothetical half cadence in Fauré, “Adieu,” measure 8.
</vt:lpstr>
      <vt:lpstr>Example 17. Fauré, “Adieu,” mm. 13–18.
</vt:lpstr>
      <vt:lpstr>Example 18. Submediant detour in Fauré, “Adieu,” mm. 28–34.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2024-04-26T12:15:39Z</dcterms:modified>
</cp:coreProperties>
</file>