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376E35-0230-4DC6-861D-DC3F8CDF148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C7C7BC1-8B4F-4E19-BBF3-00864C29AF8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The multi-compartment virulence Pandora's box. This box contains all virulence life-style genes. They consist of true virulent genes and virulence-associated genes. The true virulent genes are directly responsible for pathological damage and are absent in non-pathogens. Virulence-associated genes can be genes whose products process virulent factors (by post-translational modification, folding, secretion, etc.); genes encoding auxiliary virulence factors (that are needed for virulent factors to be active); genes that regulate expression of virulence genes; housekeeping genes that produce enzymes required for those metabolic processes required for the pathogenic life-style of the organism. More classes are listed in Table 1. Virulence-associated genes can be present in non-pathogens that live in association with a host (commensals, opportunists).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2F853D-9173-4E8B-B193-03676D02112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Depending on the definition of virulence, more or fewer genes are called ‘virulence genes’. The number of virulence genes and virulence-associated genes included in a given definition are represented by concentric circles. In collection 1, only those virulence factors are included that are directly involved in causing disease (‘true virulence genes’). The addition of ‘virulence-associated genes’ increases the number of identified virulence genes and thus the size of circle 2. The gene pool identified by inactivation and phenotypic characterization (see Fig. 1) includes all genes that lead to an attenuated phenotype as ‘virulence life-style genes’ (circle 3). The remaining genes are other housekeeping genes, structural genes, and essential genes. The border between collection 3 and the remainder cannot be exactly defined.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2F853D-9173-4E8B-B193-03676D02112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Different approaches to identify virulence genes and virulence-associated genes.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2F853D-9173-4E8B-B193-03676D02112A}"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68.2001.tb10724.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68.2001.tb10724.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68.2001.tb10724.x" TargetMode="External" /><Relationship Id="rId4" Type="http://schemas.openxmlformats.org/officeDocument/2006/relationships/image" Target="../media/image1.png" /><Relationship Id="rId5"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201, Issue 1, July 2001, Pages 1–7, </a:t>
            </a:r>
            <a:r>
              <a:rPr lang="en-US" altLang="en-US" sz="1000">
                <a:solidFill>
                  <a:srgbClr val="333333"/>
                </a:solidFill>
                <a:hlinkClick r:id="rId3"/>
              </a:rPr>
              <a:t>https://doi.org/10.1111/j.1574-6968.2001.tb10724.x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a:t>The multi-compartment virulence Pandora's box. This box contains all virulence life-style genes. They consist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63700" y="1371600"/>
            <a:ext cx="581860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201, Issue 1, July 2001, Pages 1–7, </a:t>
            </a:r>
            <a:r>
              <a:rPr lang="en-US" altLang="en-US" sz="1000">
                <a:solidFill>
                  <a:srgbClr val="333333"/>
                </a:solidFill>
                <a:hlinkClick r:id="rId3"/>
              </a:rPr>
              <a:t>https://doi.org/10.1111/j.1574-6968.2001.tb10724.x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Depending on the definition of virulence, more or fewer genes are called ‘virulence genes’. The number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9824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201, Issue 1, July 2001, Pages 1–7, </a:t>
            </a:r>
            <a:r>
              <a:rPr lang="en-US" altLang="en-US" sz="1000">
                <a:solidFill>
                  <a:srgbClr val="333333"/>
                </a:solidFill>
                <a:hlinkClick r:id="rId3"/>
              </a:rPr>
              <a:t>https://doi.org/10.1111/j.1574-6968.2001.tb10724.x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Different approaches to identify virulence genes and virulence-associated genes.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51000" y="1371600"/>
            <a:ext cx="584403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3 The multi-compartment virulence Pandora's box. This box contains all virulence life-style genes. They consist ...</vt:lpstr>
      <vt:lpstr>2 Depending on the definition of virulence, more or fewer genes are called ‘virulence genes’. The number of ...</vt:lpstr>
      <vt:lpstr>1 Different approaches to identify virulence genes and virulence-associated genes.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2024-04-26T19:49:47Z</dcterms:modified>
</cp:coreProperties>
</file>