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Lst>
  <p:sldSz cx="9144000" cy="6858000" type="screen4x3"/>
  <p:notesSz cx="6858000" cy="9144000"/>
  <p:custDataLst>
    <p:tags r:id="rId6"/>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tags" Target="tags/tag1.xml" /><Relationship Id="rId7" Type="http://schemas.openxmlformats.org/officeDocument/2006/relationships/presProps" Target="presProps.xml" /><Relationship Id="rId8" Type="http://schemas.openxmlformats.org/officeDocument/2006/relationships/viewProps" Target="viewProps.xml" /><Relationship Id="rId9" Type="http://schemas.openxmlformats.org/officeDocument/2006/relationships/theme" Target="theme/theme1.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28930FD-D537-4F91-AFD8-8C404EB186E9}"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1A0995B-E8C5-483D-953A-479501AC301A}"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 </a:t>
            </a:r>
            <a:r>
              <a:rPr lang="en-US" altLang="en-US">
                <a:latin typeface="Arial" pitchFamily="34" charset="0"/>
                <a:ea typeface="Arial" pitchFamily="34" charset="0"/>
              </a:rPr>
              <a:t>Possible mechanisms of asbestos-induced carcinogenesis. HMGB1, high-mobility group box 1 protein; ROS, reactive oxygen species; TGF-β, transforming growth factor-β; VEGF, vascular endothelial growth factor.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63FF900-EAB8-4F7B-BF1C-331AD0B0D07B}"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2. </a:t>
            </a:r>
            <a:r>
              <a:rPr lang="en-US" altLang="en-US">
                <a:latin typeface="Arial" pitchFamily="34" charset="0"/>
                <a:ea typeface="Arial" pitchFamily="34" charset="0"/>
              </a:rPr>
              <a:t>Schematic representation of Merlin-Hippo signaling cascade. Signals from extracellular environment, transduced via cell–cell contact (cadherin), cell–matrix contact (CD44) or growth factors (RTKs) affect the tumor suppressive activity of merlin. Activated (underphosphorylated) merlin regulates the Hippo cascade, suppressing the activity of YAP transcriptional coactivator. Merlin also regulates mTOR signaling pathway in MM cells. CTGF, connective tissue growth factor; LATS2, large tumor suppressor homolog 2; Mer, merlin; MST, mammalian sterile 20-like kinase; SAV1, Salvador homolog 1; TEAD,  TEA domain family member.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63FF900-EAB8-4F7B-BF1C-331AD0B0D07B}" type="slidenum">
              <a:rPr lang="en-US" altLang="en-US" sz="1200"/>
              <a:t>2</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arcin/bgt166"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carcin/bgt166" TargetMode="External" /><Relationship Id="rId4" Type="http://schemas.openxmlformats.org/officeDocument/2006/relationships/image" Target="../media/image1.png" /><Relationship Id="rId5" Type="http://schemas.openxmlformats.org/officeDocument/2006/relationships/image" Target="../media/image3.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Carcinogenesis</a:t>
            </a:r>
            <a:r>
              <a:rPr lang="en-US" altLang="en-US" sz="1000">
                <a:solidFill>
                  <a:srgbClr val="333333"/>
                </a:solidFill>
              </a:rPr>
              <a:t>, Volume 34, Issue 7, July 2013, Pages 1413–1419, </a:t>
            </a:r>
            <a:r>
              <a:rPr lang="en-US" altLang="en-US" sz="1000">
                <a:solidFill>
                  <a:srgbClr val="333333"/>
                </a:solidFill>
                <a:hlinkClick r:id="rId3"/>
              </a:rPr>
              <a:t>https://doi.org/10.1093/carcin/bgt166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 </a:t>
            </a:r>
            <a:r>
              <a:rPr lang="en-US" altLang="en-US" b="0"/>
              <a:t>Possible mechanisms of asbestos-induced carcinogenesis. HMGB1, high-mobility group box 1 protein; ROS,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4258032"/>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Carcinogenesis</a:t>
            </a:r>
            <a:r>
              <a:rPr lang="en-US" altLang="en-US" sz="1000">
                <a:solidFill>
                  <a:srgbClr val="333333"/>
                </a:solidFill>
              </a:rPr>
              <a:t>, Volume 34, Issue 7, July 2013, Pages 1413–1419, </a:t>
            </a:r>
            <a:r>
              <a:rPr lang="en-US" altLang="en-US" sz="1000">
                <a:solidFill>
                  <a:srgbClr val="333333"/>
                </a:solidFill>
                <a:hlinkClick r:id="rId3"/>
              </a:rPr>
              <a:t>https://doi.org/10.1093/carcin/bgt166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2. </a:t>
            </a:r>
            <a:r>
              <a:rPr lang="en-US" altLang="en-US" b="0"/>
              <a:t>Schematic representation of Merlin-Hippo signaling cascade. Signals from extracellular environment,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63700" y="1371600"/>
            <a:ext cx="5816367"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6</Paragraphs>
  <Slides>2</Slides>
  <Notes>2</Notes>
  <TotalTime>3343</TotalTime>
  <HiddenSlides>0</HiddenSlides>
  <MMClips>0</MMClips>
  <ScaleCrop>0</ScaleCrop>
  <HeadingPairs>
    <vt:vector baseType="variant" size="4">
      <vt:variant>
        <vt:lpstr>Theme</vt:lpstr>
      </vt:variant>
      <vt:variant>
        <vt:i4>1</vt:i4>
      </vt:variant>
      <vt:variant>
        <vt:lpstr>Slide Titles</vt:lpstr>
      </vt:variant>
      <vt:variant>
        <vt:i4>2</vt:i4>
      </vt:variant>
    </vt:vector>
  </HeadingPairs>
  <TitlesOfParts>
    <vt:vector baseType="lpstr" size="3">
      <vt:lpstr>13_Office Theme</vt:lpstr>
      <vt:lpstr>Fig. 1. Possible mechanisms of asbestos-induced carcinogenesis. HMGB1, high-mobility group box 1 protein; ROS, ...</vt:lpstr>
      <vt:lpstr>Fig. 2. Schematic representation of Merlin-Hippo signaling cascade. Signals from extracellular environment,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2024-09-20T05:06:45Z</dcterms:modified>
</cp:coreProperties>
</file>