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934C5D-ABEF-4156-948C-E62C7FFE90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4FC1FB-4BEE-41B1-911F-0D7EF86801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Majority rule consensus tree of Bayesian replicates (using sumt command in MrBayes). Posterior probabilities displayed at nodes before “/”. Bootstrap support displayed after. Bootstrap replicates calculated in PAUP* using 100,000 replicates using the “fast” stepwise addition.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9B778-9F4D-4950-B922-90C8D2DCD68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Chronogram of one of the optimal Bayesian replicates. This is also the topology used to construct the bootstrap replicates. Numbers at internal nodes refer to Table 3. Arrows indicate fossil calibration points. Some node ages on this tree are outside the 95% confidence intervals of Table 3. The grey bar shows 15 to 10 Mya origin of Mediterranean climate. Distribution is indicated for several clades (Note 1: D. anglica and D. rotundifolia are widespread throughout the northern hemisphere; Note 2: D. peltata has Australasian and East Asian distribution, D. pygmaea and D. arcturi also in New Zealand). Aus = Australia; NC = New Caledonia; P = Patagonia; NZ = New Zealand; OW = Old World; OWT = Old World Tropics and Australia; SAm = South America.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9B778-9F4D-4950-B922-90C8D2DCD68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Continuous square change parsimony optimization of the maximum range of mean daily precipitation in the driest month. Optimization in Mesquite. QVI = 0.36.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9B778-9F4D-4950-B922-90C8D2DCD68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Mean annual temperature (a) and daily precipitation (b) for selected groups of extant taxa. Lines show range of values within the groups, dots show mean of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9B778-9F4D-4950-B922-90C8D2DCD68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Bioclimatic models projected into modeled present-day climate of Australia. Full extent of bioclimatic range marked blue. Red dots show locality data used to construct models. Internal nodes projected into the same present climate to demonstrate model similarity. (Node 9 also projected into model of 8 Mya.)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9B778-9F4D-4950-B922-90C8D2DCD68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Bioclim models for sister taxa D. stenopetala and D. uniflora, projected into present-day modeled climate. Current distribution circled. Reconstruction of ancestral bioclimatic model (dated at 8.4 to 7.95 Mya) projected into modeled climate for 8 Mya. Late Miocene New Zealand (circled) is the only suitable climate projected in the southern hemisphere. Northern areas with similar climate have also been identified by the models. There is no evidence of long-distance dispersal to these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9B778-9F4D-4950-B922-90C8D2DCD68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A single flower of Drosera leucoblasta (section Bryastrum), from south-west Australia. Photo by A. Culham.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9B778-9F4D-4950-B922-90C8D2DCD68D}"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6008157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0/106351506008157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0/10635150600815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0/106351506008157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0/106351506008157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0/1063515060081570"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80/1063515060081570"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5, October 2006, Pages 785–802, </a:t>
            </a:r>
            <a:r>
              <a:rPr lang="en-US" altLang="en-US" sz="1000">
                <a:solidFill>
                  <a:srgbClr val="333333"/>
                </a:solidFill>
                <a:hlinkClick r:id="rId3"/>
              </a:rPr>
              <a:t>https://doi.org/10.1080/1063515060081570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Majority rule consensus tree of Bayesian replicates (using sumt command in MrBayes). Posterior probabilities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7667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5, October 2006, Pages 785–802, </a:t>
            </a:r>
            <a:r>
              <a:rPr lang="en-US" altLang="en-US" sz="1000">
                <a:solidFill>
                  <a:srgbClr val="333333"/>
                </a:solidFill>
                <a:hlinkClick r:id="rId3"/>
              </a:rPr>
              <a:t>https://doi.org/10.1080/1063515060081570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Chronogram of one of the optimal Bayesian replicates. This is also the topology used to construct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014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5, October 2006, Pages 785–802, </a:t>
            </a:r>
            <a:r>
              <a:rPr lang="en-US" altLang="en-US" sz="1000">
                <a:solidFill>
                  <a:srgbClr val="333333"/>
                </a:solidFill>
                <a:hlinkClick r:id="rId3"/>
              </a:rPr>
              <a:t>https://doi.org/10.1080/1063515060081570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Continuous square change parsimony optimization of the maximum range of mean daily precipitation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2055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5, October 2006, Pages 785–802, </a:t>
            </a:r>
            <a:r>
              <a:rPr lang="en-US" altLang="en-US" sz="1000">
                <a:solidFill>
                  <a:srgbClr val="333333"/>
                </a:solidFill>
                <a:hlinkClick r:id="rId3"/>
              </a:rPr>
              <a:t>https://doi.org/10.1080/1063515060081570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Mean annual temperature (a) and daily precipitation (b) for selected groups of extant taxa. Lines show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747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5, October 2006, Pages 785–802, </a:t>
            </a:r>
            <a:r>
              <a:rPr lang="en-US" altLang="en-US" sz="1000">
                <a:solidFill>
                  <a:srgbClr val="333333"/>
                </a:solidFill>
                <a:hlinkClick r:id="rId3"/>
              </a:rPr>
              <a:t>https://doi.org/10.1080/1063515060081570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Bioclimatic models projected into modeled present-day climate of Australia. Full extent of bioclimatic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9435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5, October 2006, Pages 785–802, </a:t>
            </a:r>
            <a:r>
              <a:rPr lang="en-US" altLang="en-US" sz="1000">
                <a:solidFill>
                  <a:srgbClr val="333333"/>
                </a:solidFill>
                <a:hlinkClick r:id="rId3"/>
              </a:rPr>
              <a:t>https://doi.org/10.1080/1063515060081570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Bioclim models for sister taxa D. stenopetala and D. uniflora, projected into present-day modeled climate.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45098"/>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55, Issue 5, October 2006, Pages 785–802, </a:t>
            </a:r>
            <a:r>
              <a:rPr lang="en-US" altLang="en-US" sz="1000">
                <a:solidFill>
                  <a:srgbClr val="333333"/>
                </a:solidFill>
                <a:hlinkClick r:id="rId3"/>
              </a:rPr>
              <a:t>https://doi.org/10.1080/1063515060081570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A single flower of Drosera leucoblasta (section Bryastrum), from south-west Australia. Photo by A. Culham.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74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Majority rule consensus tree of Bayesian replicates (using sumt command in MrBayes). Posterior probabilities ...</vt:lpstr>
      <vt:lpstr>Figure 2 Chronogram of one of the optimal Bayesian replicates. This is also the topology used to construct the ...</vt:lpstr>
      <vt:lpstr>Figure 3 Continuous square change parsimony optimization of the maximum range of mean daily precipitation in the ...</vt:lpstr>
      <vt:lpstr>Figure 4 Mean annual temperature (a) and daily precipitation (b) for selected groups of extant taxa. Lines show range ...</vt:lpstr>
      <vt:lpstr>Figure 5 Bioclimatic models projected into modeled present-day climate of Australia. Full extent of bioclimatic range ...</vt:lpstr>
      <vt:lpstr>Figure 6 Bioclim models for sister taxa D. stenopetala and D. uniflora, projected into present-day modeled climate. ...</vt:lpstr>
      <vt:lpstr>A single flower of Drosera leucoblasta (section Bryastrum), from south-west Australia. Photo by A. Culham.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2024-04-27T05:06:14Z</dcterms:modified>
</cp:coreProperties>
</file>