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EF1FAF-7E67-49A7-BC76-485FEB7A2C1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976F5E-F917-41F5-A08B-ED4DA811CCD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graphical representation of the CERF facility modelled in the GEANT4 simulation. Note the four designated irradiation positions on the concrete slab adjacent to the target (CS1–4) and the 16 positions on the concrete slab above the target (CT1–16).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D854B0-43C6-4E8E-B46F-07746D8E096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Simulation of the resultant mixed particle fluence with respect to energy for the copper target simulation. (a) The gamma, neutron, electron and positron particle fluence with respect to energy. (b) Proton, π+, µ− and µ+ particle fluence. (c) π−, K+ and K− particle fluence. The particle distributions are for 2×105 incident primary hadrons on the copper target.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D854B0-43C6-4E8E-B46F-07746D8E096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Particle fluence distribution with respect to energy of heavy particles produced within the target. The particle distributions are for 2×105 incident primary hadrons on the copper target.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D854B0-43C6-4E8E-B46F-07746D8E096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particle fluence energy distribution for neutrons, protons and gamma-ray photons at designated irradiation position CS1 for 105 primary hadrons incident on the copper target.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D854B0-43C6-4E8E-B46F-07746D8E096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The GEANT4 simulated ambient dose equivalent for each of the particle types at positions CS1 and CT16, which displayed the largest difference between the ambient dose equivalent for the neutron component and the other components of the field. (b) A contour plot of the total dose distribution for the top positions. The intersections of the lines in the plot correspond to each top irradiation position. The dose ranges are in pSv PIC−1.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D854B0-43C6-4E8E-B46F-07746D8E096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Comparison of the different physics models used in the GEANT4 simulation. From top to bottom the particles are (a) neutrons, (b) gammas, (c) electrons and (d) protons. The spectra are normalised to unity under each histogram.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D854B0-43C6-4E8E-B46F-07746D8E096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Comparison of the GEANT4 simulated output from the position CS1 with the IAEA neutron compendium CERF concrete side spectrum. The spectra shown are group fluences divided by the lethargy interval and are normalised to unity under the histogram.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D854B0-43C6-4E8E-B46F-07746D8E0960}"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Comparison of the neutron spectral fluence distribution in lethargy units for the GEANT4 and FLUKA of the CS1 designated irradiation position. The spectra shown are group fluences divided by the lethargy interval and are normalised to unity under the histogram.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D854B0-43C6-4E8E-B46F-07746D8E0960}"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An illustration of the difference in neutron particle fluence with respect to energy for a selection of top and side positions. The particle fluence distributions are the total number of neutrons tallied at position CS1 for 105 primary particles incident on the copper target.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D854B0-43C6-4E8E-B46F-07746D8E0960}"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rpd/ncq15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rpd/ncq15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rpd/ncq15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rpd/ncq15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rpd/ncq152"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rpd/ncq152"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rpd/ncq152"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rpd/ncq152"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rpd/ncq152"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141, Issue 2, September 2010, Pages 106–113, </a:t>
            </a:r>
            <a:r>
              <a:rPr lang="en-US" altLang="en-US" sz="1000">
                <a:solidFill>
                  <a:srgbClr val="333333"/>
                </a:solidFill>
                <a:hlinkClick r:id="rId3"/>
              </a:rPr>
              <a:t>https://doi.org/10.1093/rpd/ncq152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graphical representation of the CERF facility modelled in the GEANT4 simulation. Note the four designated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3316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141, Issue 2, September 2010, Pages 106–113, </a:t>
            </a:r>
            <a:r>
              <a:rPr lang="en-US" altLang="en-US" sz="1000">
                <a:solidFill>
                  <a:srgbClr val="333333"/>
                </a:solidFill>
                <a:hlinkClick r:id="rId3"/>
              </a:rPr>
              <a:t>https://doi.org/10.1093/rpd/ncq152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Simulation of the resultant mixed particle fluence with respect to energy for the copper target simulation.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94100" y="1371600"/>
            <a:ext cx="194652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141, Issue 2, September 2010, Pages 106–113, </a:t>
            </a:r>
            <a:r>
              <a:rPr lang="en-US" altLang="en-US" sz="1000">
                <a:solidFill>
                  <a:srgbClr val="333333"/>
                </a:solidFill>
                <a:hlinkClick r:id="rId3"/>
              </a:rPr>
              <a:t>https://doi.org/10.1093/rpd/ncq152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Particle fluence distribution with respect to energy of heavy particles produced within the target.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3480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141, Issue 2, September 2010, Pages 106–113, </a:t>
            </a:r>
            <a:r>
              <a:rPr lang="en-US" altLang="en-US" sz="1000">
                <a:solidFill>
                  <a:srgbClr val="333333"/>
                </a:solidFill>
                <a:hlinkClick r:id="rId3"/>
              </a:rPr>
              <a:t>https://doi.org/10.1093/rpd/ncq152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particle fluence energy distribution for neutrons, protons and gamma-ray photons at designated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9556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141, Issue 2, September 2010, Pages 106–113, </a:t>
            </a:r>
            <a:r>
              <a:rPr lang="en-US" altLang="en-US" sz="1000">
                <a:solidFill>
                  <a:srgbClr val="333333"/>
                </a:solidFill>
                <a:hlinkClick r:id="rId3"/>
              </a:rPr>
              <a:t>https://doi.org/10.1093/rpd/ncq152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The GEANT4 simulated ambient dose equivalent for each of the particle types at positions CS1 and CT16,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19716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141, Issue 2, September 2010, Pages 106–113, </a:t>
            </a:r>
            <a:r>
              <a:rPr lang="en-US" altLang="en-US" sz="1000">
                <a:solidFill>
                  <a:srgbClr val="333333"/>
                </a:solidFill>
                <a:hlinkClick r:id="rId3"/>
              </a:rPr>
              <a:t>https://doi.org/10.1093/rpd/ncq152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Comparison of the different physics models used in the GEANT4 simulation. From top to bottom the particles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71900" y="1371600"/>
            <a:ext cx="158991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141, Issue 2, September 2010, Pages 106–113, </a:t>
            </a:r>
            <a:r>
              <a:rPr lang="en-US" altLang="en-US" sz="1000">
                <a:solidFill>
                  <a:srgbClr val="333333"/>
                </a:solidFill>
                <a:hlinkClick r:id="rId3"/>
              </a:rPr>
              <a:t>https://doi.org/10.1093/rpd/ncq152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Comparison of the GEANT4 simulated output from the position CS1 with the IAEA neutron compendium CERF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79392"/>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141, Issue 2, September 2010, Pages 106–113, </a:t>
            </a:r>
            <a:r>
              <a:rPr lang="en-US" altLang="en-US" sz="1000">
                <a:solidFill>
                  <a:srgbClr val="333333"/>
                </a:solidFill>
                <a:hlinkClick r:id="rId3"/>
              </a:rPr>
              <a:t>https://doi.org/10.1093/rpd/ncq152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Comparison of the neutron spectral fluence distribution in lethargy units for the GEANT4 and FLUKA of the CS1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69486"/>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141, Issue 2, September 2010, Pages 106–113, </a:t>
            </a:r>
            <a:r>
              <a:rPr lang="en-US" altLang="en-US" sz="1000">
                <a:solidFill>
                  <a:srgbClr val="333333"/>
                </a:solidFill>
                <a:hlinkClick r:id="rId3"/>
              </a:rPr>
              <a:t>https://doi.org/10.1093/rpd/ncq152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An illustration of the difference in neutron particle fluence with respect to energy for a selection of top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8363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A graphical representation of the CERF facility modelled in the GEANT4 simulation. Note the four designated ...</vt:lpstr>
      <vt:lpstr>Figure 2. Simulation of the resultant mixed particle fluence with respect to energy for the copper target simulation. ...</vt:lpstr>
      <vt:lpstr>Figure 3. Particle fluence distribution with respect to energy of heavy particles produced within the target. The ...</vt:lpstr>
      <vt:lpstr>Figure 4. The particle fluence energy distribution for neutrons, protons and gamma-ray photons at designated ...</vt:lpstr>
      <vt:lpstr>Figure 5. (a) The GEANT4 simulated ambient dose equivalent for each of the particle types at positions CS1 and CT16, ...</vt:lpstr>
      <vt:lpstr>Figure 6. Comparison of the different physics models used in the GEANT4 simulation. From top to bottom the particles ...</vt:lpstr>
      <vt:lpstr>Figure 7. Comparison of the GEANT4 simulated output from the position CS1 with the IAEA neutron compendium CERF ...</vt:lpstr>
      <vt:lpstr>Figure 8. Comparison of the neutron spectral fluence distribution in lethargy units for the GEANT4 and FLUKA of the CS1 ...</vt:lpstr>
      <vt:lpstr>Figure 9. An illustration of the difference in neutron particle fluence with respect to energy for a selection of top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2024-09-20T03:39:04Z</dcterms:modified>
</cp:coreProperties>
</file>