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 id="340" r:id="rId29"/>
    <p:sldId id="343" r:id="rId30"/>
    <p:sldId id="346" r:id="rId31"/>
    <p:sldId id="349" r:id="rId32"/>
    <p:sldId id="352" r:id="rId33"/>
    <p:sldId id="355" r:id="rId34"/>
    <p:sldId id="358" r:id="rId35"/>
    <p:sldId id="361" r:id="rId36"/>
  </p:sldIdLst>
  <p:sldSz cx="9144000" cy="6858000" type="screen4x3"/>
  <p:notesSz cx="6858000" cy="9144000"/>
  <p:custDataLst>
    <p:tags r:id="rId3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tags" Target="tags/tag1.xml" /><Relationship Id="rId38" Type="http://schemas.openxmlformats.org/officeDocument/2006/relationships/presProps" Target="presProps.xml" /><Relationship Id="rId39" Type="http://schemas.openxmlformats.org/officeDocument/2006/relationships/viewProps" Target="viewProps.xml" /><Relationship Id="rId4" Type="http://schemas.openxmlformats.org/officeDocument/2006/relationships/slide" Target="slides/slide1.xml" /><Relationship Id="rId40" Type="http://schemas.openxmlformats.org/officeDocument/2006/relationships/theme" Target="theme/theme1.xml" /><Relationship Id="rId41"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9952C4-FC14-4693-84D3-CFC161BDC15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72714C-2402-4D10-83A4-E87A5021CE3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Half a century of progress in rotation curve (RC) determination of the Milky Way. Top to bottom: 1950s (Kwee et al. 1954); 1970s—CO and H i (Burton &amp; Gordon 1978; Blitz &amp; Lada 1979); 1980s—composite of CO, H i, and optical (Clemens 1985); 2000s—most accurate trigonometric RC by maser sources with VERA (Honma et al. 2015); and a semi-logarithmic grand RC from the Galactic Center to half-way to M 31 (Sofue 2015).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Iteration method of rotation curve fitting using PV diagrams and/or 3D cube.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Iteration method: PV diagram of NGC 4536 in the CO line (top); an approximate rotation curve using the peak-intensity method and corresponding PV diagram (middle); the final rotation curve and reproduced PV diagram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13. </a:t>
            </a:r>
            <a:r>
              <a:rPr lang="en-US" altLang="en-US">
                <a:latin typeface="Arial" pitchFamily="34" charset="0"/>
                <a:ea typeface="Arial" pitchFamily="34" charset="0"/>
              </a:rPr>
              <a:t>Variation of V΄ = vr/vr, max along a tilted-ring as a function of position angle ϕ (solid line) for different inclinations (from bottom, lines are i = 85°, 75°, 60°, 45°, 30°, and 15°). Variation against azimuthal angle θ is shown by the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12. </a:t>
            </a:r>
            <a:r>
              <a:rPr lang="en-US" altLang="en-US">
                <a:latin typeface="Arial" pitchFamily="34" charset="0"/>
                <a:ea typeface="Arial" pitchFamily="34" charset="0"/>
              </a:rPr>
              <a:t>Tilted rings and velocity field fitted to H i velocity fields of NGC 5055 (Bosma 1981b).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14. </a:t>
            </a:r>
            <a:r>
              <a:rPr lang="en-US" altLang="en-US">
                <a:latin typeface="Arial" pitchFamily="34" charset="0"/>
                <a:ea typeface="Arial" pitchFamily="34" charset="0"/>
              </a:rPr>
              <a:t>Rotation curve compilation (Sofue 2016), which includes those from Whitmore, McElroy, and Schweizer (1987), Olling (1996), Sofue (1996), Ryder et al. (1998), Sofue et al. (1999, 2003), Márquez et al. (2004), Garrido et al. (2005), Gentile et al. (2007, 2015), Noordermeer et al. (2007), de Blok et al. (2008), Scarano et al. (2008), Swaters et al. (2009), Bershady et al. (2010a, 2010b), Hlavacek-Larrondo et al. (2011a, 2011b), Erroz-Ferrer et al. (2012), Martinsson et al. (2013a), and Richards et al. (2015).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15. </a:t>
            </a:r>
            <a:r>
              <a:rPr lang="en-US" altLang="en-US">
                <a:latin typeface="Arial" pitchFamily="34" charset="0"/>
                <a:ea typeface="Arial" pitchFamily="34" charset="0"/>
              </a:rPr>
              <a:t>Rotation curves for Sa-type galaxies (top: Noordermeer et al. 2007), Sb (solid lines) and barred SBb (dashed lines) (second panel), Sc (solid lines) and SBc (dashed lines) (third panel: Sofue et al. 1999), and dwarf and low surface brightness galaxies (bottom: Swaters et al. 2009).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16. </a:t>
            </a:r>
            <a:r>
              <a:rPr lang="en-US" altLang="en-US">
                <a:latin typeface="Arial" pitchFamily="34" charset="0"/>
                <a:ea typeface="Arial" pitchFamily="34" charset="0"/>
              </a:rPr>
              <a:t>(a) Universal rotation curves obtained from 967 spiral galaxies (Persic &amp; Salucci 1995). (b) Observed rotation curves from figure 14 with the origins shifted according to the disk rotation velocities (averages from R = 1 to 10 kpc), approximately in the order of type, Sa (top-left), Sb, and Sc (bottom-right).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17. </a:t>
            </a:r>
            <a:r>
              <a:rPr lang="en-US" altLang="en-US">
                <a:latin typeface="Arial" pitchFamily="34" charset="0"/>
                <a:ea typeface="Arial" pitchFamily="34" charset="0"/>
              </a:rPr>
              <a:t>Black circles show Gaussian-averaged rotation curve from all galaxies listed in Sofue et al. (1999). Long and short bars are standard deviations and standard errors, respectively. Thin lines show the least-χ2 fitting with the de Vaucouleurs bulge (scale radius 0.57 kpc, mass 9.4 × 109 M⊙), exponential disk (2.7 kpc, 3.5 × 1010 M⊙), and NFW dark halo (35 kpc, ρ0 = 3 × 10−3 M⊙ pc−3). The three dashed lines are the averaged rotation curves of galaxies with maximum velocities of, from top to bottom, greater than 250 km s−1, between 200 and 250 km s−1, and below 200 km s−1,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18. </a:t>
            </a:r>
            <a:r>
              <a:rPr lang="en-US" altLang="en-US">
                <a:latin typeface="Arial" pitchFamily="34" charset="0"/>
                <a:ea typeface="Arial" pitchFamily="34" charset="0"/>
              </a:rPr>
              <a:t>Logarithmic rotation curve of M 31. Thin lines show the least-χ2 fit by the bulge, disk and dark halo components.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19. </a:t>
            </a:r>
            <a:r>
              <a:rPr lang="en-US" altLang="en-US">
                <a:latin typeface="Arial" pitchFamily="34" charset="0"/>
                <a:ea typeface="Arial" pitchFamily="34" charset="0"/>
              </a:rPr>
              <a:t>Logarithmic rotation curves of nearby spiral galaxies with typical resolutions, ∼2″–10″ (thick lines) and those from Virgo CO survey (∼1″, thick dashed lines), compared with the Milky Way rotation curve (circles with error bars). Three gray dashed lines show NGC 224, NGC 1068, and NGC 4258 as interpolated with their black holes by horizontal straight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CO and H i line tangent velocities for the inner rotation curve (Burton &amp; Gordon 1978).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20. </a:t>
            </a:r>
            <a:r>
              <a:rPr lang="en-US" altLang="en-US">
                <a:latin typeface="Arial" pitchFamily="34" charset="0"/>
                <a:ea typeface="Arial" pitchFamily="34" charset="0"/>
              </a:rPr>
              <a:t>(Top) Anomalous rotation curve of M 51 showing faster decrease than Keplerian beyond 8 kpc followed by apparent counter rotation, compared with an averaged rotation curve of spiral galaxies. (Bottom) Warped disk calculated for rotation curve assuming a universal rotation. The line-of-sight is toward the top. (Oikawa &amp; Sofue 2014).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21. </a:t>
            </a:r>
            <a:r>
              <a:rPr lang="en-US" altLang="en-US">
                <a:latin typeface="Arial" pitchFamily="34" charset="0"/>
                <a:ea typeface="Arial" pitchFamily="34" charset="0"/>
              </a:rPr>
              <a:t>SMD distribution in the Milky Way. The thick line shows the directly calculated SMD in the thin disk case, and the thin line shows the result in the sphere case. The long-dashed smooth and dashed lines are the model profiles for de Vaucouleurs bulge and exponential disk. The lower lines show the SMD of interstellar gas made by annulus-averaging of figure 7 (Nakanishi &amp; Sofue 2003, 2006, 2016). H i and H2 gas SMDs are also shown, separately, by dotted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22. </a:t>
            </a:r>
            <a:r>
              <a:rPr lang="en-US" altLang="en-US">
                <a:latin typeface="Arial" pitchFamily="34" charset="0"/>
                <a:ea typeface="Arial" pitchFamily="34" charset="0"/>
              </a:rPr>
              <a:t>Directly calculated SMD of the Milky Way under the sphere (thick black line) and flat-disk (thin red line) assumptions on a log–log plot, compared with the result found by the deconvolution method (dashed lines). The straight line represents the black hole with mass 3.6 × 106 M⊙.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23. </a:t>
            </a:r>
            <a:r>
              <a:rPr lang="en-US" altLang="en-US">
                <a:latin typeface="Arial" pitchFamily="34" charset="0"/>
                <a:ea typeface="Arial" pitchFamily="34" charset="0"/>
              </a:rPr>
              <a:t>(a) Direct SMD distributions in spiral galaxies with end radii of RCs greater than 15 kpc (from Sofue 2016) calculated under the flat-disk assumption, and the same distributions in logarithmic radius (Sofue 2016). Red dashed lines indicate the Milky Way. (b) Same as (a), but under the sphere assumption.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24. </a:t>
            </a:r>
            <a:r>
              <a:rPr lang="en-US" altLang="en-US">
                <a:latin typeface="Arial" pitchFamily="34" charset="0"/>
                <a:ea typeface="Arial" pitchFamily="34" charset="0"/>
              </a:rPr>
              <a:t>M/L ratios in spiral galaxies normalized at scale radii using data from Takamiya and Sofue (2000), where L is the optical luminosity.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25. </a:t>
            </a:r>
            <a:r>
              <a:rPr lang="en-US" altLang="en-US">
                <a:latin typeface="Arial" pitchFamily="34" charset="0"/>
                <a:ea typeface="Arial" pitchFamily="34" charset="0"/>
              </a:rPr>
              <a:t>(a) Analytic rotation curves composed of bulge, disk, and dark halo components represented by isothermal, Burkert (1995), and NFW models (upper solid lines from top to bottom at R = 30 kpc). Dashed lines represent the de Vaucouleurs bulge and exponential disks and three lower solid lines represent the halos as above. (b) Corresponding volume densities. (c) Corresponding enclosed mass within radius 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26. </a:t>
            </a:r>
            <a:r>
              <a:rPr lang="en-US" altLang="en-US">
                <a:latin typeface="Arial" pitchFamily="34" charset="0"/>
                <a:ea typeface="Arial" pitchFamily="34" charset="0"/>
              </a:rPr>
              <a:t>Comparison of normalized rotation curves for the exponential spheroid, the de Vaucouleurs spheroid, and other typical models, for a fixed total mass. The exponential spheroid model is almost identical to that for the Plummer law model. The central rise of the de Vaucouleurs curve is proportional to r1/2, while the other models show a central velocity rise ∝ 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27. </a:t>
            </a:r>
            <a:r>
              <a:rPr lang="en-US" altLang="en-US">
                <a:latin typeface="Arial" pitchFamily="34" charset="0"/>
                <a:ea typeface="Arial" pitchFamily="34" charset="0"/>
              </a:rPr>
              <a:t>χ2 plots around the best-fitting values of the scale radii of the deconvolution components to obtain figure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28. </a:t>
            </a:r>
            <a:r>
              <a:rPr lang="en-US" altLang="en-US">
                <a:latin typeface="Arial" pitchFamily="34" charset="0"/>
                <a:ea typeface="Arial" pitchFamily="34" charset="0"/>
              </a:rPr>
              <a:t>Contour presentation of the 2D distribution of the log χ2 value around the best-fitting points in the scale radius–mass space to obtain figure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29. </a:t>
            </a:r>
            <a:r>
              <a:rPr lang="en-US" altLang="en-US">
                <a:latin typeface="Arial" pitchFamily="34" charset="0"/>
                <a:ea typeface="Arial" pitchFamily="34" charset="0"/>
              </a:rPr>
              <a:t>Enclosed mass calculated for the Galaxy's rotation curve compared to those from Genzel, Hollenbach, and Townes (1994). The horizontal line, thin curved lines, dashed line, and lower straight line indicate the black hole, inner bulge, main bulge, disk, and dark matter cusp,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Rotation velocities in the Galactic Center obtained by terminal-velocity method using position–velocity diagrams (gray dots, measured values; circles, running averaged values) (Sofue 2013b).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30. </a:t>
            </a:r>
            <a:r>
              <a:rPr lang="en-US" altLang="en-US">
                <a:latin typeface="Arial" pitchFamily="34" charset="0"/>
                <a:ea typeface="Arial" pitchFamily="34" charset="0"/>
              </a:rPr>
              <a:t>Rotation curve and χ2-fitting result for NGC 891 (top), the distribution of χ2/N around the best-fitting scale radii (middle), and the masses (bottom) of the three components.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31. </a:t>
            </a:r>
            <a:r>
              <a:rPr lang="en-US" altLang="en-US">
                <a:latin typeface="Arial" pitchFamily="34" charset="0"/>
                <a:ea typeface="Arial" pitchFamily="34" charset="0"/>
              </a:rPr>
              <a:t>Size–size relations for dark halo critical radius for (R200, ab) (triangles), (R200, ad) (open circles), and (R200, h) (black dots) (Sofue 2016).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32. </a:t>
            </a:r>
            <a:r>
              <a:rPr lang="en-US" altLang="en-US">
                <a:latin typeface="Arial" pitchFamily="34" charset="0"/>
                <a:ea typeface="Arial" pitchFamily="34" charset="0"/>
              </a:rPr>
              <a:t>Size–mass relations for (R200, Mb) (triangles); (R200, Md) (rectangles); (R200, Mh) (black dots); and (R200, M200) (small gray dots), showing the trivial relation by definition of the critical mass.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33. </a:t>
            </a:r>
            <a:r>
              <a:rPr lang="en-US" altLang="en-US">
                <a:latin typeface="Arial" pitchFamily="34" charset="0"/>
                <a:ea typeface="Arial" pitchFamily="34" charset="0"/>
              </a:rPr>
              <a:t>M  b + d–M200 + b + d relation compared with the stellar mass–total mass relation for dwarf galaxies (triangles: Miller et al. 2014) and simulation + photometry (dashed gray line: Behroozi et al. 2013). Black dots are the selected galaxies with reasonable fitting results, while small gray dots as well as black dots show non-weighted results from automatic decomposition of all rotation curves.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33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Logarithmic rotation curve of the Galaxy for V0 = 238 km s−1 and deconvolution into a central black hole, two exponential-spherical bulges, an exponential flat disk, and a NFW (Navaro–Frenk–White) dark halo by the least-χ2 fitting shown by thin lines. A classical de Vaucouleurs bulge shown by the dashed line is significantly displaced from the observation.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(a) Accuracy diagrams $\Delta V_{\rm rot}^{v_{\rm r}}(X,Y)$ for δvr = 1 km s−1 and δr/r = 0.02 (2% distance error), (b) $\Delta V_{\rm rot}^\mu (X,Y)$ for δμ = 0.2 mas yr−1, and (c) $\Delta V_{\rm rot}^{\rm vec}(X,Y)$ for δvp/r = 1 km s−1 kpc−1 corresponding to δμ = 0.21 mas yr−1, δvr = 1 km s−1, and δr/r = 0.02 (Sofue 2011).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(a) Radial-velocity field vr(X, Y) with contour increment 20 km s−1, and (b) proper-motion field μ(X, Y) with contour increment 1 mas yr−1. The circle near the solar orbit is for 5 mas yr−1.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(Top) 2D H i map of the Galaxy, showing the distribution of volume density of the H i gas in the galactic plane on the assumption of circular rotation of the disk (Oort et al. 1958). (Middle) Surface densities of H i (contours) and H2 (gray-scale) gases obtained by integrating the 3D maps in the Z-direction (Nakanishi &amp; Sofue 2016). (Bottom) H i and H2 cross-section map of the Galaxy in the (X, Z) plane across the Galactic Center. Shown here are the volume densities H i (extended thick disk in gray-scale) and H2 (thin disk by contours) (Sofue &amp; Nakanishi 2016). Note that the Z-axis is enlarged by 4 times.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Half a century of progress in the rotation curve of M 31. From top to bottom: 1950s—a rotation curve using data obtained by M.U. Mayall et al. in the 1940s (Takase 1957); 1960s—rotation curve in the H i 21 cm line (Roberts 1966); a modern position–velocity diagram and a rotation curve in H i, showing flat rotation up to 40 kpc (Chemin et al. 2009); and a grand rotation curve from the center to ∼300 kpc in semi-logarithmic scaling (Sofue 2013b). (Color online)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Slit spectrum of the Hα 6563 Å and [N ii] 6584 Å lines along the major axis of Sb galaxy NGC 4527 (Sofue et al. 1999).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on behalf of the Astronomical Society of Japan.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F00B45-A9C4-433F-96FF-5741ED18EBC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2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2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2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25.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26.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27.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28.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29.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30.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31.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32.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33.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3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pasj/psw103"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Half a century of progress in rotation curve (RC) determination of the Milky Way. Top to bottom: 1950s (Kwee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37000" y="1371600"/>
            <a:ext cx="1277127"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Iteration method of rotation curve fitting using PV diagrams and/or 3D cube.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4882"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Iteration method: PV diagram of NGC 4536 in the CO line (top); an approximate rotation curve using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39071"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13. </a:t>
            </a:r>
            <a:r>
              <a:rPr lang="en-US" altLang="en-US" b="0"/>
              <a:t>Variation of V΄ = v</a:t>
            </a:r>
            <a:r>
              <a:rPr lang="en-US" altLang="en-US" b="0" baseline="-25000"/>
              <a:t>r</a:t>
            </a:r>
            <a:r>
              <a:rPr lang="en-US" altLang="en-US" b="0"/>
              <a:t>/v</a:t>
            </a:r>
            <a:r>
              <a:rPr lang="en-US" altLang="en-US" b="0" baseline="-25000"/>
              <a:t>r, max</a:t>
            </a:r>
            <a:r>
              <a:rPr lang="en-US" altLang="en-US" b="0"/>
              <a:t> along a tilted-ring as a function of position angle ϕ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1322"/>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12. </a:t>
            </a:r>
            <a:r>
              <a:rPr lang="en-US" altLang="en-US" b="0"/>
              <a:t>Tilted rings and velocity field fitted to H i velocity fields of NGC 5055 (Bosma 1981b).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6716"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14. </a:t>
            </a:r>
            <a:r>
              <a:rPr lang="en-US" altLang="en-US" b="0"/>
              <a:t>Rotation curve compilation (Sofue 2016), which includes those from Whitmore, McElroy, and Schweizer (1987),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81081"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15. </a:t>
            </a:r>
            <a:r>
              <a:rPr lang="en-US" altLang="en-US" b="0"/>
              <a:t>Rotation curves for Sa-type galaxies (top: Noordermeer et al. 2007), Sb (solid lines) and barred SBb (dashed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70300" y="1371600"/>
            <a:ext cx="1793952"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16. </a:t>
            </a:r>
            <a:r>
              <a:rPr lang="en-US" altLang="en-US" b="0"/>
              <a:t>(a) Universal rotation curves obtained from 967 spiral galaxies (Persic &amp; Salucci 1995). (b) Observed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86349"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17. </a:t>
            </a:r>
            <a:r>
              <a:rPr lang="en-US" altLang="en-US" b="0"/>
              <a:t>Black circles show Gaussian-averaged rotation curve from all galaxies listed in Sofue et al. (1999). Long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58094"/>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18. </a:t>
            </a:r>
            <a:r>
              <a:rPr lang="en-US" altLang="en-US" b="0"/>
              <a:t>Logarithmic rotation curve of M 31. Thin lines show the least-χ</a:t>
            </a:r>
            <a:r>
              <a:rPr lang="en-US" altLang="en-US" b="0" baseline="30000"/>
              <a:t>2</a:t>
            </a:r>
            <a:r>
              <a:rPr lang="en-US" altLang="en-US" b="0"/>
              <a:t> fit by the bulge, disk and dark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00849"/>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19. </a:t>
            </a:r>
            <a:r>
              <a:rPr lang="en-US" altLang="en-US" b="0"/>
              <a:t>Logarithmic rotation curves of nearby spiral galaxies with typical resolutions, ∼2″–10″ (thick lines)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2086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CO and H i line tangent velocities for the inner rotation curve (Burton &amp; Gordon 1978).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65793"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20. </a:t>
            </a:r>
            <a:r>
              <a:rPr lang="en-US" altLang="en-US" b="0"/>
              <a:t>(Top) Anomalous rotation curve of M 51 showing faster decrease than Keplerian beyond 8 kpc followed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5108" cy="445770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21. </a:t>
            </a:r>
            <a:r>
              <a:rPr lang="en-US" altLang="en-US" b="0"/>
              <a:t>SMD distribution in the Milky Way. The thick line shows the directly calculated SMD in the thin disk case,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6184" cy="4457700"/>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22. </a:t>
            </a:r>
            <a:r>
              <a:rPr lang="en-US" altLang="en-US" b="0"/>
              <a:t>Directly calculated SMD of the Milky Way under the sphere (thick black line) and flat-disk (thin red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3585" cy="4457700"/>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23. </a:t>
            </a:r>
            <a:r>
              <a:rPr lang="en-US" altLang="en-US" b="0"/>
              <a:t>(a) Direct SMD distributions in spiral galaxies with end radii of RCs greater than 15 kpc (from Sofue 2016)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36372" cy="4457700"/>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24. </a:t>
            </a:r>
            <a:r>
              <a:rPr lang="en-US" altLang="en-US" b="0"/>
              <a:t>M/L ratios in spiral galaxies normalized at scale radii using data from Takamiya and Sofue (2000), where L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6225"/>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25. </a:t>
            </a:r>
            <a:r>
              <a:rPr lang="en-US" altLang="en-US" b="0"/>
              <a:t>(a) Analytic rotation curves composed of bulge, disk, and dark halo components represented by isothermal,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67373" cy="4457700"/>
          </a:xfrm>
          <a:prstGeom prst="rect">
            <a:avLst/>
          </a:prstGeom>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26. </a:t>
            </a:r>
            <a:r>
              <a:rPr lang="en-US" altLang="en-US" b="0"/>
              <a:t>Comparison of normalized rotation curves for the exponential spheroid, the de Vaucouleurs spheroid, and other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82351"/>
          </a:xfrm>
          <a:prstGeom prst="rect">
            <a:avLst/>
          </a:prstGeom>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27. </a:t>
            </a:r>
            <a:r>
              <a:rPr lang="en-US" altLang="en-US" b="0"/>
              <a:t>χ</a:t>
            </a:r>
            <a:r>
              <a:rPr lang="en-US" altLang="en-US" b="0" baseline="30000"/>
              <a:t>2</a:t>
            </a:r>
            <a:r>
              <a:rPr lang="en-US" altLang="en-US" b="0"/>
              <a:t> plots around the best-fitting values of the scale radii of the deconvolution components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66867" cy="4457700"/>
          </a:xfrm>
          <a:prstGeom prst="rect">
            <a:avLst/>
          </a:prstGeom>
        </p:spPr>
      </p:pic>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28. </a:t>
            </a:r>
            <a:r>
              <a:rPr lang="en-US" altLang="en-US" b="0"/>
              <a:t>Contour presentation of the 2D distribution of the log χ</a:t>
            </a:r>
            <a:r>
              <a:rPr lang="en-US" altLang="en-US" b="0" baseline="30000"/>
              <a:t>2</a:t>
            </a:r>
            <a:r>
              <a:rPr lang="en-US" altLang="en-US" b="0"/>
              <a:t> value around the best-fitting points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24300" y="1371600"/>
            <a:ext cx="1286599" cy="4457700"/>
          </a:xfrm>
          <a:prstGeom prst="rect">
            <a:avLst/>
          </a:prstGeom>
        </p:spPr>
      </p:pic>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29. </a:t>
            </a:r>
            <a:r>
              <a:rPr lang="en-US" altLang="en-US" b="0"/>
              <a:t>Enclosed mass calculated for the Galaxy's rotation curve compared to those from Genzel, Hollenbach,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186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Rotation velocities in the Galactic Center obtained by terminal-velocity method using position–velocity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76126"/>
          </a:xfrm>
          <a:prstGeom prst="rect">
            <a:avLst/>
          </a:prstGeom>
        </p:spPr>
      </p:pic>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30. </a:t>
            </a:r>
            <a:r>
              <a:rPr lang="en-US" altLang="en-US" b="0"/>
              <a:t>Rotation curve and χ</a:t>
            </a:r>
            <a:r>
              <a:rPr lang="en-US" altLang="en-US" b="0" baseline="30000"/>
              <a:t>2</a:t>
            </a:r>
            <a:r>
              <a:rPr lang="en-US" altLang="en-US" b="0"/>
              <a:t>-fitting result for NGC 891 (top), the distribution of χ</a:t>
            </a:r>
            <a:r>
              <a:rPr lang="en-US" altLang="en-US" b="0" baseline="30000"/>
              <a:t>2</a:t>
            </a:r>
            <a:r>
              <a:rPr lang="en-US" altLang="en-US" b="0"/>
              <a:t>/N around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99797" cy="4457700"/>
          </a:xfrm>
          <a:prstGeom prst="rect">
            <a:avLst/>
          </a:prstGeom>
        </p:spPr>
      </p:pic>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31. </a:t>
            </a:r>
            <a:r>
              <a:rPr lang="en-US" altLang="en-US" b="0"/>
              <a:t>Size–size relations for dark halo critical radius for (R</a:t>
            </a:r>
            <a:r>
              <a:rPr lang="en-US" altLang="en-US" b="0" baseline="-25000"/>
              <a:t>200</a:t>
            </a:r>
            <a:r>
              <a:rPr lang="en-US" altLang="en-US" b="0"/>
              <a:t>, a</a:t>
            </a:r>
            <a:r>
              <a:rPr lang="en-US" altLang="en-US" b="0" baseline="-25000"/>
              <a:t>b</a:t>
            </a:r>
            <a:r>
              <a:rPr lang="en-US" altLang="en-US" b="0"/>
              <a:t>) (triangles),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29003" cy="4457700"/>
          </a:xfrm>
          <a:prstGeom prst="rect">
            <a:avLst/>
          </a:prstGeom>
        </p:spPr>
      </p:pic>
    </p:spTree>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32. </a:t>
            </a:r>
            <a:r>
              <a:rPr lang="en-US" altLang="en-US" b="0"/>
              <a:t>Size–mass relations for (R</a:t>
            </a:r>
            <a:r>
              <a:rPr lang="en-US" altLang="en-US" b="0" baseline="-25000"/>
              <a:t>200</a:t>
            </a:r>
            <a:r>
              <a:rPr lang="en-US" altLang="en-US" b="0"/>
              <a:t>, M</a:t>
            </a:r>
            <a:r>
              <a:rPr lang="en-US" altLang="en-US" b="0" baseline="-25000"/>
              <a:t>b</a:t>
            </a:r>
            <a:r>
              <a:rPr lang="en-US" altLang="en-US" b="0"/>
              <a:t>) (triangles); (R</a:t>
            </a:r>
            <a:r>
              <a:rPr lang="en-US" altLang="en-US" b="0" baseline="-25000"/>
              <a:t>200</a:t>
            </a:r>
            <a:r>
              <a:rPr lang="en-US" altLang="en-US" b="0"/>
              <a:t>, M</a:t>
            </a:r>
            <a:r>
              <a:rPr lang="en-US" altLang="en-US" b="0" baseline="-25000"/>
              <a:t>d</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5012" cy="4457700"/>
          </a:xfrm>
          <a:prstGeom prst="rect">
            <a:avLst/>
          </a:prstGeom>
        </p:spPr>
      </p:pic>
    </p:spTree>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33. </a:t>
            </a:r>
            <a:r>
              <a:rPr lang="en-US" altLang="en-US" b="0"/>
              <a:t>M  </a:t>
            </a:r>
            <a:r>
              <a:rPr lang="en-US" altLang="en-US" b="0" baseline="-25000"/>
              <a:t>b + d</a:t>
            </a:r>
            <a:r>
              <a:rPr lang="en-US" altLang="en-US" b="0"/>
              <a:t>–M</a:t>
            </a:r>
            <a:r>
              <a:rPr lang="en-US" altLang="en-US" b="0" baseline="-25000"/>
              <a:t>200 + b + d</a:t>
            </a:r>
            <a:r>
              <a:rPr lang="en-US" altLang="en-US" b="0"/>
              <a:t> relation compared with the stellar mass–total mass relation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034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Logarithmic rotation curve of the Galaxy for V</a:t>
            </a:r>
            <a:r>
              <a:rPr lang="en-US" altLang="en-US" b="0" baseline="-25000"/>
              <a:t>0</a:t>
            </a:r>
            <a:r>
              <a:rPr lang="en-US" altLang="en-US" b="0"/>
              <a:t> = 238 km s</a:t>
            </a:r>
            <a:r>
              <a:rPr lang="en-US" altLang="en-US" b="0" baseline="30000"/>
              <a:t>−1</a:t>
            </a:r>
            <a:r>
              <a:rPr lang="en-US" altLang="en-US" b="0"/>
              <a:t> and deconvolution into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0499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(a) Accuracy diagrams $\Delta V_{\rm rot}^{v_{\rm r}}(X,Y)$ for δv</a:t>
            </a:r>
            <a:r>
              <a:rPr lang="en-US" altLang="en-US" b="0" baseline="-25000"/>
              <a:t>r</a:t>
            </a:r>
            <a:r>
              <a:rPr lang="en-US" altLang="en-US" b="0"/>
              <a:t> = 1 km s</a:t>
            </a:r>
            <a:r>
              <a:rPr lang="en-US" altLang="en-US" b="0" baseline="30000"/>
              <a:t>−1</a:t>
            </a:r>
            <a:r>
              <a:rPr lang="en-US" altLang="en-US" b="0"/>
              <a:t> and δr/r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35400" y="1371600"/>
            <a:ext cx="146483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(a) Radial-velocity field v</a:t>
            </a:r>
            <a:r>
              <a:rPr lang="en-US" altLang="en-US" b="0" baseline="-25000"/>
              <a:t>r</a:t>
            </a:r>
            <a:r>
              <a:rPr lang="en-US" altLang="en-US" b="0"/>
              <a:t>(X, Y) with contour increment 20 km s</a:t>
            </a:r>
            <a:r>
              <a:rPr lang="en-US" altLang="en-US" b="0" baseline="30000"/>
              <a:t>−1</a:t>
            </a:r>
            <a:r>
              <a:rPr lang="en-US" altLang="en-US" b="0"/>
              <a:t>,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9442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(Top) 2D H i map of the Galaxy, showing the distribution of volume density of the H i gas in the galactic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2538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Half a century of progress in the rotation curve of M 31. From top to bottom: 1950s—a rotation curve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48100" y="1371600"/>
            <a:ext cx="144544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Publ Astron Soc Jpn Nihon Tenmon Gakkai</a:t>
            </a:r>
            <a:r>
              <a:rPr lang="en-US" altLang="en-US" sz="1000">
                <a:solidFill>
                  <a:srgbClr val="333333"/>
                </a:solidFill>
              </a:rPr>
              <a:t>, Volume 69, Issue 1, February 2017, R1, </a:t>
            </a:r>
            <a:r>
              <a:rPr lang="en-US" altLang="en-US" sz="1000">
                <a:solidFill>
                  <a:srgbClr val="333333"/>
                </a:solidFill>
                <a:hlinkClick r:id="rId3"/>
              </a:rPr>
              <a:t>https://doi.org/10.1093/pasj/psw103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Slit spectrum of the Hα 6563 Å and [N ii] 6584 Å lines along the major axis of Sb galaxy NGC 4527 (Sofue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008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99</Paragraphs>
  <Slides>33</Slides>
  <Notes>33</Notes>
  <TotalTime>3343</TotalTime>
  <HiddenSlides>0</HiddenSlides>
  <MMClips>0</MMClips>
  <ScaleCrop>0</ScaleCrop>
  <HeadingPairs>
    <vt:vector baseType="variant" size="4">
      <vt:variant>
        <vt:lpstr>Theme</vt:lpstr>
      </vt:variant>
      <vt:variant>
        <vt:i4>1</vt:i4>
      </vt:variant>
      <vt:variant>
        <vt:lpstr>Slide Titles</vt:lpstr>
      </vt:variant>
      <vt:variant>
        <vt:i4>33</vt:i4>
      </vt:variant>
    </vt:vector>
  </HeadingPairs>
  <TitlesOfParts>
    <vt:vector baseType="lpstr" size="34">
      <vt:lpstr>13_Office Theme</vt:lpstr>
      <vt:lpstr>Fig. 1. Half a century of progress in rotation curve (RC) determination of the Milky Way. Top to bottom: 1950s (Kwee ...</vt:lpstr>
      <vt:lpstr>Fig. 2. CO and H i line tangent velocities for the inner rotation curve (Burton &amp; Gordon 1978).
</vt:lpstr>
      <vt:lpstr>Fig. 3. Rotation velocities in the Galactic Center obtained by terminal-velocity method using position–velocity ...</vt:lpstr>
      <vt:lpstr>Fig. 4. Logarithmic rotation curve of the Galaxy for V0 = 238 km s−1 and deconvolution into a ...</vt:lpstr>
      <vt:lpstr>Fig. 5. (a) Accuracy diagrams $\Delta V_{\rm rot}^{v_{\rm r}}(X,Y)$ for δvr = 1 km s−1 and δr/r ...</vt:lpstr>
      <vt:lpstr>Fig. 6. (a) Radial-velocity field vr(X, Y) with contour increment 20 km s−1, and (b) ...</vt:lpstr>
      <vt:lpstr>Fig. 7. (Top) 2D H i map of the Galaxy, showing the distribution of volume density of the H i gas in the galactic ...</vt:lpstr>
      <vt:lpstr>Fig. 8. Half a century of progress in the rotation curve of M 31. From top to bottom: 1950s—a rotation curve using ...</vt:lpstr>
      <vt:lpstr>Fig. 9. Slit spectrum of the Hα 6563 Å and [N ii] 6584 Å lines along the major axis of Sb galaxy NGC 4527 (Sofue ...</vt:lpstr>
      <vt:lpstr>Fig. 10. Iteration method of rotation curve fitting using PV diagrams and/or 3D cube.
</vt:lpstr>
      <vt:lpstr>Fig. 11. Iteration method: PV diagram of NGC 4536 in the CO line (top); an approximate rotation curve using the ...</vt:lpstr>
      <vt:lpstr>Fig. 13. Variation of V΄ = vr/vr, max along a tilted-ring as a function of position angle ϕ ...</vt:lpstr>
      <vt:lpstr>Fig. 12. Tilted rings and velocity field fitted to H i velocity fields of NGC 5055 (Bosma 1981b).
</vt:lpstr>
      <vt:lpstr>Fig. 14. Rotation curve compilation (Sofue 2016), which includes those from Whitmore, McElroy, and Schweizer (1987), ...</vt:lpstr>
      <vt:lpstr>Fig. 15. Rotation curves for Sa-type galaxies (top: Noordermeer et al. 2007), Sb (solid lines) and barred SBb (dashed ...</vt:lpstr>
      <vt:lpstr>Fig. 16. (a) Universal rotation curves obtained from 967 spiral galaxies (Persic &amp; Salucci 1995). (b) Observed ...</vt:lpstr>
      <vt:lpstr>Fig. 17. Black circles show Gaussian-averaged rotation curve from all galaxies listed in Sofue et al. (1999). Long and ...</vt:lpstr>
      <vt:lpstr>Fig. 18. Logarithmic rotation curve of M 31. Thin lines show the least-χ2 fit by the bulge, disk and dark ...</vt:lpstr>
      <vt:lpstr>Fig. 19. Logarithmic rotation curves of nearby spiral galaxies with typical resolutions, ∼2″–10″ (thick lines) and ...</vt:lpstr>
      <vt:lpstr>Fig. 20. (Top) Anomalous rotation curve of M 51 showing faster decrease than Keplerian beyond 8 kpc followed by ...</vt:lpstr>
      <vt:lpstr>Fig. 21. SMD distribution in the Milky Way. The thick line shows the directly calculated SMD in the thin disk case, ...</vt:lpstr>
      <vt:lpstr>Fig. 22. Directly calculated SMD of the Milky Way under the sphere (thick black line) and flat-disk (thin red line) ...</vt:lpstr>
      <vt:lpstr>Fig. 23. (a) Direct SMD distributions in spiral galaxies with end radii of RCs greater than 15 kpc (from Sofue 2016) ...</vt:lpstr>
      <vt:lpstr>Fig. 24. M/L ratios in spiral galaxies normalized at scale radii using data from Takamiya and Sofue (2000), where L is ...</vt:lpstr>
      <vt:lpstr>Fig. 25. (a) Analytic rotation curves composed of bulge, disk, and dark halo components represented by isothermal, ...</vt:lpstr>
      <vt:lpstr>Fig. 26. Comparison of normalized rotation curves for the exponential spheroid, the de Vaucouleurs spheroid, and other ...</vt:lpstr>
      <vt:lpstr>Fig. 27. χ2 plots around the best-fitting values of the scale radii of the deconvolution components to ...</vt:lpstr>
      <vt:lpstr>Fig. 28. Contour presentation of the 2D distribution of the log χ2 value around the best-fitting points in ...</vt:lpstr>
      <vt:lpstr>Fig. 29. Enclosed mass calculated for the Galaxy's rotation curve compared to those from Genzel, Hollenbach, and ...</vt:lpstr>
      <vt:lpstr>Fig. 30. Rotation curve and χ2-fitting result for NGC 891 (top), the distribution of χ2/N around ...</vt:lpstr>
      <vt:lpstr>Fig. 31. Size–size relations for dark halo critical radius for (R200, ab) (triangles), ...</vt:lpstr>
      <vt:lpstr>Fig. 32. Size–mass relations for (R200, Mb) (triangles); (R200, Md) ...</vt:lpstr>
      <vt:lpstr>Fig. 33. M  b + d–M200 + b + d relation compared with the stellar mass–total mass relation for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2024-04-26T20:17:29Z</dcterms:modified>
</cp:coreProperties>
</file>