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Default Extension="gif" ContentType="image/gif"/>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5" r:id="rId4"/>
    <p:sldId id="268" r:id="rId5"/>
    <p:sldId id="271" r:id="rId6"/>
    <p:sldId id="274" r:id="rId7"/>
    <p:sldId id="277" r:id="rId8"/>
    <p:sldId id="280" r:id="rId9"/>
    <p:sldId id="283" r:id="rId10"/>
  </p:sldIdLst>
  <p:sldSz cx="9144000" cy="6858000" type="screen4x3"/>
  <p:notesSz cx="6858000" cy="9144000"/>
  <p:custDataLst>
    <p:tags r:id="rId11"/>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10" Type="http://schemas.openxmlformats.org/officeDocument/2006/relationships/slide" Target="slides/slide7.xml" /><Relationship Id="rId11" Type="http://schemas.openxmlformats.org/officeDocument/2006/relationships/tags" Target="tags/tag1.xml" /><Relationship Id="rId12" Type="http://schemas.openxmlformats.org/officeDocument/2006/relationships/presProps" Target="presProps.xml" /><Relationship Id="rId13" Type="http://schemas.openxmlformats.org/officeDocument/2006/relationships/viewProps" Target="viewProps.xml" /><Relationship Id="rId14" Type="http://schemas.openxmlformats.org/officeDocument/2006/relationships/theme" Target="theme/theme1.xml" /><Relationship Id="rId15" Type="http://schemas.openxmlformats.org/officeDocument/2006/relationships/tableStyles" Target="tableStyles.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slide" Target="slides/slide2.xml" /><Relationship Id="rId6" Type="http://schemas.openxmlformats.org/officeDocument/2006/relationships/slide" Target="slides/slide3.xml" /><Relationship Id="rId7" Type="http://schemas.openxmlformats.org/officeDocument/2006/relationships/slide" Target="slides/slide4.xml" /><Relationship Id="rId8" Type="http://schemas.openxmlformats.org/officeDocument/2006/relationships/slide" Target="slides/slide5.xml" /><Relationship Id="rId9" Type="http://schemas.openxmlformats.org/officeDocument/2006/relationships/slide" Target="slides/slide6.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248159E3-0324-4CEC-B35E-73FC80EF73DC}"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8493D6F4-E24F-4EBF-9F26-FA3E02A028CE}"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_rels/notesSlide2.xml.rels>&#65279;<?xml version="1.0" encoding="utf-8" standalone="yes"?><Relationships xmlns="http://schemas.openxmlformats.org/package/2006/relationships"><Relationship Id="rId1" Type="http://schemas.openxmlformats.org/officeDocument/2006/relationships/slide" Target="../slides/slide2.xml" /><Relationship Id="rId2" Type="http://schemas.openxmlformats.org/officeDocument/2006/relationships/notesMaster" Target="../notesMasters/notesMaster1.xml" /></Relationships>
</file>

<file path=ppt/notesSlides/_rels/notesSlide3.xml.rels>&#65279;<?xml version="1.0" encoding="utf-8" standalone="yes"?><Relationships xmlns="http://schemas.openxmlformats.org/package/2006/relationships"><Relationship Id="rId1" Type="http://schemas.openxmlformats.org/officeDocument/2006/relationships/slide" Target="../slides/slide3.xml" /><Relationship Id="rId2" Type="http://schemas.openxmlformats.org/officeDocument/2006/relationships/notesMaster" Target="../notesMasters/notesMaster1.xml" /></Relationships>
</file>

<file path=ppt/notesSlides/_rels/notesSlide4.xml.rels>&#65279;<?xml version="1.0" encoding="utf-8" standalone="yes"?><Relationships xmlns="http://schemas.openxmlformats.org/package/2006/relationships"><Relationship Id="rId1" Type="http://schemas.openxmlformats.org/officeDocument/2006/relationships/slide" Target="../slides/slide4.xml" /><Relationship Id="rId2" Type="http://schemas.openxmlformats.org/officeDocument/2006/relationships/notesMaster" Target="../notesMasters/notesMaster1.xml" /></Relationships>
</file>

<file path=ppt/notesSlides/_rels/notesSlide5.xml.rels>&#65279;<?xml version="1.0" encoding="utf-8" standalone="yes"?><Relationships xmlns="http://schemas.openxmlformats.org/package/2006/relationships"><Relationship Id="rId1" Type="http://schemas.openxmlformats.org/officeDocument/2006/relationships/slide" Target="../slides/slide5.xml" /><Relationship Id="rId2" Type="http://schemas.openxmlformats.org/officeDocument/2006/relationships/notesMaster" Target="../notesMasters/notesMaster1.xml" /></Relationships>
</file>

<file path=ppt/notesSlides/_rels/notesSlide6.xml.rels>&#65279;<?xml version="1.0" encoding="utf-8" standalone="yes"?><Relationships xmlns="http://schemas.openxmlformats.org/package/2006/relationships"><Relationship Id="rId1" Type="http://schemas.openxmlformats.org/officeDocument/2006/relationships/slide" Target="../slides/slide6.xml" /><Relationship Id="rId2" Type="http://schemas.openxmlformats.org/officeDocument/2006/relationships/notesMaster" Target="../notesMasters/notesMaster1.xml" /></Relationships>
</file>

<file path=ppt/notesSlides/_rels/notesSlide7.xml.rels>&#65279;<?xml version="1.0" encoding="utf-8" standalone="yes"?><Relationships xmlns="http://schemas.openxmlformats.org/package/2006/relationships"><Relationship Id="rId1" Type="http://schemas.openxmlformats.org/officeDocument/2006/relationships/slide" Target="../slides/slide7.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1. </a:t>
            </a:r>
            <a:r>
              <a:rPr lang="en-US" altLang="en-US">
                <a:latin typeface="Arial" pitchFamily="34" charset="0"/>
                <a:ea typeface="Arial" pitchFamily="34" charset="0"/>
              </a:rPr>
              <a:t>Design: During the “attention” period, participants attended to 2 of the 4 changing gratings until they stopped. They were instructed to encode this final state of the gratings into memory and to maintain it in memory, during the following variable interval (the “maintenance” period). Finally, in the response period, the participants were presented with either the 2 remembered gratings in their respective locations (Experiment 1—spatial prospective attention), or with a single grating presented centrally (Experiment 2—no spatial prospective attention). Participants had to respond whether the gratings were identical or whether one of them had changed.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2012. Published by Oxford University Press. All rights reserved. For Permissions, please e-mail: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E6D1EC5D-82B9-4F71-9201-7462DB8FEE7F}" type="slidenum">
              <a:rPr lang="en-US" altLang="en-US" sz="1200"/>
              <a:t>1</a:t>
            </a:fld>
            <a:endParaRPr lang="en-US" altLang="en-US" sz="1200"/>
          </a:p>
        </p:txBody>
      </p:sp>
    </p:spTree>
  </p:cSld>
  <p:clrMapOvr>
    <a:masterClrMapping/>
  </p:clrMapOvr>
</p:notes>
</file>

<file path=ppt/notesSlides/notesSlide2.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4. </a:t>
            </a:r>
            <a:r>
              <a:rPr lang="en-US" altLang="en-US">
                <a:latin typeface="Arial" pitchFamily="34" charset="0"/>
                <a:ea typeface="Arial" pitchFamily="34" charset="0"/>
              </a:rPr>
              <a:t>Bulk activity during attention (top 2 rows), memory maintenance (middle 2 rows), and response (bottom 2 rows) for Experiment 1 (left), Experiment 2 (middle), and the difference (right) between them. Warm colors show bulk activation during each of the epochs, and cold colors show the respective deactivations (for the difference image activations and deactivations of Experiment 1 relative to Experiment 2). All values represent T-statistics and are thresholded at 0.05 (FDR corrected for multiple comparisons).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2012. Published by Oxford University Press. All rights reserved. For Permissions, please e-mail: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E6D1EC5D-82B9-4F71-9201-7462DB8FEE7F}" type="slidenum">
              <a:rPr lang="en-US" altLang="en-US" sz="1200"/>
              <a:t>2</a:t>
            </a:fld>
            <a:endParaRPr lang="en-US" altLang="en-US" sz="1200"/>
          </a:p>
        </p:txBody>
      </p:sp>
    </p:spTree>
  </p:cSld>
  <p:clrMapOvr>
    <a:masterClrMapping/>
  </p:clrMapOvr>
</p:notes>
</file>

<file path=ppt/notesSlides/notesSlide3.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3. </a:t>
            </a:r>
            <a:r>
              <a:rPr lang="en-US" altLang="en-US">
                <a:latin typeface="Arial" pitchFamily="34" charset="0"/>
                <a:ea typeface="Arial" pitchFamily="34" charset="0"/>
              </a:rPr>
              <a:t>Contrast matrices were constructed by considering 2 factors, the task epoch: attention (A), maintenance (M), and response (R); and the sector: Sector 1, 2, 3, or 4. The spatial coding contrast assumes a greater similarity for patterns within a sector (red) than across different sectors (blue). Spatial contrasts within each epoch are shown in the top row. The comparisons of spatial coding across the 3 epochs are displayed in the bottom row.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2012. Published by Oxford University Press. All rights reserved. For Permissions, please e-mail: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E6D1EC5D-82B9-4F71-9201-7462DB8FEE7F}" type="slidenum">
              <a:rPr lang="en-US" altLang="en-US" sz="1200"/>
              <a:t>3</a:t>
            </a:fld>
            <a:endParaRPr lang="en-US" altLang="en-US" sz="1200"/>
          </a:p>
        </p:txBody>
      </p:sp>
    </p:spTree>
  </p:cSld>
  <p:clrMapOvr>
    <a:masterClrMapping/>
  </p:clrMapOvr>
</p:notes>
</file>

<file path=ppt/notesSlides/notesSlide4.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2. </a:t>
            </a:r>
            <a:r>
              <a:rPr lang="en-US" altLang="en-US">
                <a:latin typeface="Arial" pitchFamily="34" charset="0"/>
                <a:ea typeface="Arial" pitchFamily="34" charset="0"/>
              </a:rPr>
              <a:t>MVPA procedure summarized. (Top left) Voxel-wise activation values (e.g. betas) are extracted from a brain region for a number of conditions (A, B, C) repeatedly (twice in this simplified example). (Top right) The similarity (e.g. correlation) between voxel-wise activation values across conditions is obtained, ultimately yielding a condition-by-condition matrix for each repetition-by-repetition comparison. (Bottom left) A model of the expected similarity values constitutes a contrast matrix. (Bottom right) The prediction made by the contrast matrix is fitted to the actual data, yielding a statistic of the information present in the pattern of activity of the brain region.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2012. Published by Oxford University Press. All rights reserved. For Permissions, please e-mail: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E6D1EC5D-82B9-4F71-9201-7462DB8FEE7F}" type="slidenum">
              <a:rPr lang="en-US" altLang="en-US" sz="1200"/>
              <a:t>4</a:t>
            </a:fld>
            <a:endParaRPr lang="en-US" altLang="en-US" sz="1200"/>
          </a:p>
        </p:txBody>
      </p:sp>
    </p:spTree>
  </p:cSld>
  <p:clrMapOvr>
    <a:masterClrMapping/>
  </p:clrMapOvr>
</p:notes>
</file>

<file path=ppt/notesSlides/notesSlide5.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5. </a:t>
            </a:r>
            <a:r>
              <a:rPr lang="en-US" altLang="en-US">
                <a:latin typeface="Arial" pitchFamily="34" charset="0"/>
                <a:ea typeface="Arial" pitchFamily="34" charset="0"/>
              </a:rPr>
              <a:t>Searchlight results for the spatial coding during attention (rows 1–2), memory maintenance (rows 3–4), and response (rows 5–6), for Experiment 1 (left), Experiment 2 (middle), and the difference (right) between them (here green indicates stronger information coding in Experiment 1 relative to Experiment 2). The results at the bottom of the middle row (rows 7–8) are for the sensory control performed in Experiment 2. Green colors show coded spatial information in those regions. All values are thresholded at 0.05 (FDR corrected for multiple comparisons).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2012. Published by Oxford University Press. All rights reserved. For Permissions, please e-mail: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E6D1EC5D-82B9-4F71-9201-7462DB8FEE7F}" type="slidenum">
              <a:rPr lang="en-US" altLang="en-US" sz="1200"/>
              <a:t>5</a:t>
            </a:fld>
            <a:endParaRPr lang="en-US" altLang="en-US" sz="1200"/>
          </a:p>
        </p:txBody>
      </p:sp>
    </p:spTree>
  </p:cSld>
  <p:clrMapOvr>
    <a:masterClrMapping/>
  </p:clrMapOvr>
</p:notes>
</file>

<file path=ppt/notesSlides/notesSlide6.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6. </a:t>
            </a:r>
            <a:r>
              <a:rPr lang="en-US" altLang="en-US">
                <a:latin typeface="Arial" pitchFamily="34" charset="0"/>
                <a:ea typeface="Arial" pitchFamily="34" charset="0"/>
              </a:rPr>
              <a:t>A bar plot of spatial coding strength (this abstract measure is related to the difference in similarity values of the spatial coding contrast matrix, see Materials and Methods section) in the V1/V2 ROI for Experiments 1 and 2. Error bars depict standard error.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2012. Published by Oxford University Press. All rights reserved. For Permissions, please e-mail: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E6D1EC5D-82B9-4F71-9201-7462DB8FEE7F}" type="slidenum">
              <a:rPr lang="en-US" altLang="en-US" sz="1200"/>
              <a:t>6</a:t>
            </a:fld>
            <a:endParaRPr lang="en-US" altLang="en-US" sz="1200"/>
          </a:p>
        </p:txBody>
      </p:sp>
    </p:spTree>
  </p:cSld>
  <p:clrMapOvr>
    <a:masterClrMapping/>
  </p:clrMapOvr>
</p:notes>
</file>

<file path=ppt/notesSlides/notesSlide7.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7. </a:t>
            </a:r>
            <a:r>
              <a:rPr lang="en-US" altLang="en-US">
                <a:latin typeface="Arial" pitchFamily="34" charset="0"/>
                <a:ea typeface="Arial" pitchFamily="34" charset="0"/>
              </a:rPr>
              <a:t>Spatial coding index as a function of behavioral performance for encoding (left) and maintenance (right). Blue dots reflect participants of Experiment 1, while red dots reflect participants from Experiment 2. In the respective colors are also plotted the lines of best fit through the scatters of Experiments 1 and 2.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2012. Published by Oxford University Press. All rights reserved. For Permissions, please e-mail: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E6D1EC5D-82B9-4F71-9201-7462DB8FEE7F}" type="slidenum">
              <a:rPr lang="en-US" altLang="en-US" sz="1200"/>
              <a:t>7</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bhs313" TargetMode="External" /><Relationship Id="rId4" Type="http://schemas.openxmlformats.org/officeDocument/2006/relationships/image" Target="../media/image1.png" /><Relationship Id="rId5" Type="http://schemas.openxmlformats.org/officeDocument/2006/relationships/image" Target="../media/image2.gif" /></Relationships>
</file>

<file path=ppt/slides/_rels/slide2.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2.xml" /><Relationship Id="rId3" Type="http://schemas.openxmlformats.org/officeDocument/2006/relationships/hyperlink" Target="https://doi.org/10.1093/cercor/bhs313" TargetMode="External" /><Relationship Id="rId4" Type="http://schemas.openxmlformats.org/officeDocument/2006/relationships/image" Target="../media/image1.png" /><Relationship Id="rId5" Type="http://schemas.openxmlformats.org/officeDocument/2006/relationships/image" Target="../media/image3.gif" /></Relationships>
</file>

<file path=ppt/slides/_rels/slide3.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3.xml" /><Relationship Id="rId3" Type="http://schemas.openxmlformats.org/officeDocument/2006/relationships/hyperlink" Target="https://doi.org/10.1093/cercor/bhs313" TargetMode="External" /><Relationship Id="rId4" Type="http://schemas.openxmlformats.org/officeDocument/2006/relationships/image" Target="../media/image1.png" /><Relationship Id="rId5" Type="http://schemas.openxmlformats.org/officeDocument/2006/relationships/image" Target="../media/image4.gif" /></Relationships>
</file>

<file path=ppt/slides/_rels/slide4.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4.xml" /><Relationship Id="rId3" Type="http://schemas.openxmlformats.org/officeDocument/2006/relationships/hyperlink" Target="https://doi.org/10.1093/cercor/bhs313" TargetMode="External" /><Relationship Id="rId4" Type="http://schemas.openxmlformats.org/officeDocument/2006/relationships/image" Target="../media/image1.png" /><Relationship Id="rId5" Type="http://schemas.openxmlformats.org/officeDocument/2006/relationships/image" Target="../media/image5.gif" /></Relationships>
</file>

<file path=ppt/slides/_rels/slide5.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5.xml" /><Relationship Id="rId3" Type="http://schemas.openxmlformats.org/officeDocument/2006/relationships/hyperlink" Target="https://doi.org/10.1093/cercor/bhs313" TargetMode="External" /><Relationship Id="rId4" Type="http://schemas.openxmlformats.org/officeDocument/2006/relationships/image" Target="../media/image1.png" /><Relationship Id="rId5" Type="http://schemas.openxmlformats.org/officeDocument/2006/relationships/image" Target="../media/image6.gif" /></Relationships>
</file>

<file path=ppt/slides/_rels/slide6.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6.xml" /><Relationship Id="rId3" Type="http://schemas.openxmlformats.org/officeDocument/2006/relationships/hyperlink" Target="https://doi.org/10.1093/cercor/bhs313" TargetMode="External" /><Relationship Id="rId4" Type="http://schemas.openxmlformats.org/officeDocument/2006/relationships/image" Target="../media/image1.png" /><Relationship Id="rId5" Type="http://schemas.openxmlformats.org/officeDocument/2006/relationships/image" Target="../media/image7.gif" /></Relationships>
</file>

<file path=ppt/slides/_rels/slide7.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7.xml" /><Relationship Id="rId3" Type="http://schemas.openxmlformats.org/officeDocument/2006/relationships/hyperlink" Target="https://doi.org/10.1093/cercor/bhs313" TargetMode="External" /><Relationship Id="rId4" Type="http://schemas.openxmlformats.org/officeDocument/2006/relationships/image" Target="../media/image1.png" /><Relationship Id="rId5" Type="http://schemas.openxmlformats.org/officeDocument/2006/relationships/image" Target="../media/image8.gif"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24, Issue 2, February 2014, Pages 281–292, </a:t>
            </a:r>
            <a:r>
              <a:rPr lang="en-US" altLang="en-US" sz="1000">
                <a:solidFill>
                  <a:srgbClr val="333333"/>
                </a:solidFill>
                <a:hlinkClick r:id="rId3"/>
              </a:rPr>
              <a:t>https://doi.org/10.1093/cercor/bhs313</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1. </a:t>
            </a:r>
            <a:r>
              <a:rPr lang="en-US" altLang="en-US" b="0"/>
              <a:t>Design: During the “attention” period, participants attended to 2 of the 4 changing gratings until they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00200" y="1371600"/>
            <a:ext cx="5943600" cy="2566554"/>
          </a:xfrm>
          <a:prstGeom prst="rect">
            <a:avLst/>
          </a:prstGeom>
        </p:spPr>
      </p:pic>
    </p:spTree>
  </p:cSld>
  <p:clrMapOvr>
    <a:masterClrMapping/>
  </p:clrMapOvr>
  <p:transition/>
  <p:timing/>
</p:sld>
</file>

<file path=ppt/slides/slide2.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24, Issue 2, February 2014, Pages 281–292, </a:t>
            </a:r>
            <a:r>
              <a:rPr lang="en-US" altLang="en-US" sz="1000">
                <a:solidFill>
                  <a:srgbClr val="333333"/>
                </a:solidFill>
                <a:hlinkClick r:id="rId3"/>
              </a:rPr>
              <a:t>https://doi.org/10.1093/cercor/bhs313</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4. </a:t>
            </a:r>
            <a:r>
              <a:rPr lang="en-US" altLang="en-US" b="0"/>
              <a:t>Bulk activity during attention (top 2 rows), memory maintenance (middle 2 rows), and response (bottom 2 rows)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00200" y="1371600"/>
            <a:ext cx="5943600" cy="2674620"/>
          </a:xfrm>
          <a:prstGeom prst="rect">
            <a:avLst/>
          </a:prstGeom>
        </p:spPr>
      </p:pic>
    </p:spTree>
  </p:cSld>
  <p:clrMapOvr>
    <a:masterClrMapping/>
  </p:clrMapOvr>
  <p:transition/>
  <p:timing/>
</p:sld>
</file>

<file path=ppt/slides/slide3.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24, Issue 2, February 2014, Pages 281–292, </a:t>
            </a:r>
            <a:r>
              <a:rPr lang="en-US" altLang="en-US" sz="1000">
                <a:solidFill>
                  <a:srgbClr val="333333"/>
                </a:solidFill>
                <a:hlinkClick r:id="rId3"/>
              </a:rPr>
              <a:t>https://doi.org/10.1093/cercor/bhs313</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3. </a:t>
            </a:r>
            <a:r>
              <a:rPr lang="en-US" altLang="en-US" b="0"/>
              <a:t>Contrast matrices were constructed by considering 2 factors, the task epoch: attention (A), maintenance (M),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00200" y="1371600"/>
            <a:ext cx="5943600" cy="4201044"/>
          </a:xfrm>
          <a:prstGeom prst="rect">
            <a:avLst/>
          </a:prstGeom>
        </p:spPr>
      </p:pic>
    </p:spTree>
  </p:cSld>
  <p:clrMapOvr>
    <a:masterClrMapping/>
  </p:clrMapOvr>
  <p:transition/>
  <p:timing/>
</p:sld>
</file>

<file path=ppt/slides/slide4.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24, Issue 2, February 2014, Pages 281–292, </a:t>
            </a:r>
            <a:r>
              <a:rPr lang="en-US" altLang="en-US" sz="1000">
                <a:solidFill>
                  <a:srgbClr val="333333"/>
                </a:solidFill>
                <a:hlinkClick r:id="rId3"/>
              </a:rPr>
              <a:t>https://doi.org/10.1093/cercor/bhs313</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2. </a:t>
            </a:r>
            <a:r>
              <a:rPr lang="en-US" altLang="en-US" b="0"/>
              <a:t>MVPA procedure summarized. (Top left) Voxel-wise activation values (e.g. betas) are extracted from a brain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2197100" y="1371600"/>
            <a:ext cx="4737652" cy="4457700"/>
          </a:xfrm>
          <a:prstGeom prst="rect">
            <a:avLst/>
          </a:prstGeom>
        </p:spPr>
      </p:pic>
    </p:spTree>
  </p:cSld>
  <p:clrMapOvr>
    <a:masterClrMapping/>
  </p:clrMapOvr>
  <p:transition/>
  <p:timing/>
</p:sld>
</file>

<file path=ppt/slides/slide5.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24, Issue 2, February 2014, Pages 281–292, </a:t>
            </a:r>
            <a:r>
              <a:rPr lang="en-US" altLang="en-US" sz="1000">
                <a:solidFill>
                  <a:srgbClr val="333333"/>
                </a:solidFill>
                <a:hlinkClick r:id="rId3"/>
              </a:rPr>
              <a:t>https://doi.org/10.1093/cercor/bhs313</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5. </a:t>
            </a:r>
            <a:r>
              <a:rPr lang="en-US" altLang="en-US" b="0"/>
              <a:t>Searchlight results for the spatial coding during attention (rows 1–2), memory maintenance (rows 3–4), and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00200" y="1371600"/>
            <a:ext cx="5943600" cy="3512127"/>
          </a:xfrm>
          <a:prstGeom prst="rect">
            <a:avLst/>
          </a:prstGeom>
        </p:spPr>
      </p:pic>
    </p:spTree>
  </p:cSld>
  <p:clrMapOvr>
    <a:masterClrMapping/>
  </p:clrMapOvr>
  <p:transition/>
  <p:timing/>
</p:sld>
</file>

<file path=ppt/slides/slide6.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24, Issue 2, February 2014, Pages 281–292, </a:t>
            </a:r>
            <a:r>
              <a:rPr lang="en-US" altLang="en-US" sz="1000">
                <a:solidFill>
                  <a:srgbClr val="333333"/>
                </a:solidFill>
                <a:hlinkClick r:id="rId3"/>
              </a:rPr>
              <a:t>https://doi.org/10.1093/cercor/bhs313</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6. </a:t>
            </a:r>
            <a:r>
              <a:rPr lang="en-US" altLang="en-US" b="0"/>
              <a:t>A bar plot of spatial coding strength (this abstract measure is related to the difference in similarity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2273300" y="1371600"/>
            <a:ext cx="4593415" cy="4457700"/>
          </a:xfrm>
          <a:prstGeom prst="rect">
            <a:avLst/>
          </a:prstGeom>
        </p:spPr>
      </p:pic>
    </p:spTree>
  </p:cSld>
  <p:clrMapOvr>
    <a:masterClrMapping/>
  </p:clrMapOvr>
  <p:transition/>
  <p:timing/>
</p:sld>
</file>

<file path=ppt/slides/slide7.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24, Issue 2, February 2014, Pages 281–292, </a:t>
            </a:r>
            <a:r>
              <a:rPr lang="en-US" altLang="en-US" sz="1000">
                <a:solidFill>
                  <a:srgbClr val="333333"/>
                </a:solidFill>
                <a:hlinkClick r:id="rId3"/>
              </a:rPr>
              <a:t>https://doi.org/10.1093/cercor/bhs313</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7. </a:t>
            </a:r>
            <a:r>
              <a:rPr lang="en-US" altLang="en-US" b="0"/>
              <a:t>Spatial coding index as a function of behavioral performance for encoding (left) and maintenance (right).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00200" y="1371600"/>
            <a:ext cx="5943600" cy="3984913"/>
          </a:xfrm>
          <a:prstGeom prst="rect">
            <a:avLst/>
          </a:prstGeom>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21</Paragraphs>
  <Slides>7</Slides>
  <Notes>7</Notes>
  <TotalTime>3343</TotalTime>
  <HiddenSlides>0</HiddenSlides>
  <MMClips>0</MMClips>
  <ScaleCrop>0</ScaleCrop>
  <HeadingPairs>
    <vt:vector baseType="variant" size="4">
      <vt:variant>
        <vt:lpstr>Theme</vt:lpstr>
      </vt:variant>
      <vt:variant>
        <vt:i4>1</vt:i4>
      </vt:variant>
      <vt:variant>
        <vt:lpstr>Slide Titles</vt:lpstr>
      </vt:variant>
      <vt:variant>
        <vt:i4>7</vt:i4>
      </vt:variant>
    </vt:vector>
  </HeadingPairs>
  <TitlesOfParts>
    <vt:vector baseType="lpstr" size="8">
      <vt:lpstr>13_Office Theme</vt:lpstr>
      <vt:lpstr>Figure 1. Design: During the “attention” period, participants attended to 2 of the 4 changing gratings until they ...</vt:lpstr>
      <vt:lpstr>Figure 4. Bulk activity during attention (top 2 rows), memory maintenance (middle 2 rows), and response (bottom 2 rows) ...</vt:lpstr>
      <vt:lpstr>Figure 3. Contrast matrices were constructed by considering 2 factors, the task epoch: attention (A), maintenance (M), ...</vt:lpstr>
      <vt:lpstr>Figure 2. MVPA procedure summarized. (Top left) Voxel-wise activation values (e.g. betas) are extracted from a brain ...</vt:lpstr>
      <vt:lpstr>Figure 5. Searchlight results for the spatial coding during attention (rows 1–2), memory maintenance (rows 3–4), and ...</vt:lpstr>
      <vt:lpstr>Figure 6. A bar plot of spatial coding strength (this abstract measure is related to the difference in similarity ...</vt:lpstr>
      <vt:lpstr>Figure 7. Spatial coding index as a function of behavioral performance for encoding (left) and maintenance (right).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2024-09-20T14:31:48Z</dcterms:modified>
</cp:coreProperties>
</file>