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468AC-44AB-4099-8381-B04E14B32F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BF692-4D5F-4F0B-85C1-61DE67E5B9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I </a:t>
            </a:r>
            <a:r>
              <a:rPr lang="en-US" altLang="en-US">
                <a:latin typeface="Arial" pitchFamily="34" charset="0"/>
                <a:ea typeface="Arial" pitchFamily="34" charset="0"/>
              </a:rPr>
              <a:t>The Distribution of x for White Jurors in Pool
This distribution characterizes the ex ante likelihood of conviction for white potential jurors. Jurors with higher values of x are more likely to convict, and thus the defense will use their peremptory challenges to strike jurors in the upper tail, whereas the prosecution will strike jurors in the lower 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the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F8F13-D6F5-47D9-854C-B4179A23C65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II </a:t>
            </a:r>
            <a:r>
              <a:rPr lang="en-US" altLang="en-US">
                <a:latin typeface="Arial" pitchFamily="34" charset="0"/>
                <a:ea typeface="Arial" pitchFamily="34" charset="0"/>
              </a:rPr>
              <a:t>The Distribution of x for White and Black Jurors in Pool
This figure shows how the truncation points will change when black jurors are added to the pool. Based on our main empirical results, these black and white juror distributions might illustrate the situation for a black defendant. Compared to Figure I, where there were only white potential jurors, adding black jurors to the pool shifts the truncation points toward the location of the black distribution to xH* and xL*.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the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F8F13-D6F5-47D9-854C-B4179A23C65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III </a:t>
            </a:r>
            <a:r>
              <a:rPr lang="en-US" altLang="en-US">
                <a:latin typeface="Arial" pitchFamily="34" charset="0"/>
                <a:ea typeface="Arial" pitchFamily="34" charset="0"/>
              </a:rPr>
              <a:t>The Impact of Adding Black Jurors to the Jury Pool.
This figure represents the same situation as Figure II but explicitly shows the direct and indirect effect of adding black jurors to the pool. A direct effect occurs because those blacks with values of x between the truncation points xH* and xL* will be seated on the jury. An indirect effect occurs because the distribution of potential jurors shifts to the left when black jurors are added to the pool. This means the prosecution will not be able to remove as many white jurors in the lower tail as before, and the defense can now strike more white jurors in the upper tail. As a result, adding black jurors to the pool results in whites from the upper tail of the distribution being replaced on the seated jury by whites from the lower 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 on the behalf of President and Fellows of Harvard College.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F8F13-D6F5-47D9-854C-B4179A23C65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e/qjs01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qje/qjs01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qje/qjs01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2, May 2012, Pages 1017–1055, </a:t>
            </a:r>
            <a:r>
              <a:rPr lang="en-US" altLang="en-US" sz="1000">
                <a:solidFill>
                  <a:srgbClr val="333333"/>
                </a:solidFill>
                <a:hlinkClick r:id="rId3"/>
              </a:rPr>
              <a:t>https://doi.org/10.1093/qje/qjs014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I </a:t>
            </a:r>
            <a:r>
              <a:rPr lang="en-US" altLang="en-US" b="0"/>
              <a:t>The Distribution of x for White Jurors in Pool
This distribution characterizes the ex ante likelihood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3934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2, May 2012, Pages 1017–1055, </a:t>
            </a:r>
            <a:r>
              <a:rPr lang="en-US" altLang="en-US" sz="1000">
                <a:solidFill>
                  <a:srgbClr val="333333"/>
                </a:solidFill>
                <a:hlinkClick r:id="rId3"/>
              </a:rPr>
              <a:t>https://doi.org/10.1093/qje/qjs014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II </a:t>
            </a:r>
            <a:r>
              <a:rPr lang="en-US" altLang="en-US" b="0"/>
              <a:t>The Distribution of x for White and Black Jurors in Pool
This figure shows how the truncation points will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4760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 J Econ</a:t>
            </a:r>
            <a:r>
              <a:rPr lang="en-US" altLang="en-US" sz="1000">
                <a:solidFill>
                  <a:srgbClr val="333333"/>
                </a:solidFill>
              </a:rPr>
              <a:t>, Volume 127, Issue 2, May 2012, Pages 1017–1055, </a:t>
            </a:r>
            <a:r>
              <a:rPr lang="en-US" altLang="en-US" sz="1000">
                <a:solidFill>
                  <a:srgbClr val="333333"/>
                </a:solidFill>
                <a:hlinkClick r:id="rId3"/>
              </a:rPr>
              <a:t>https://doi.org/10.1093/qje/qjs014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III </a:t>
            </a:r>
            <a:r>
              <a:rPr lang="en-US" altLang="en-US" b="0"/>
              <a:t>The Impact of Adding Black Jurors to the Jury Pool.
This figure represents the same situation as Figure 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619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I The Distribution of x for White Jurors in Pool
This distribution characterizes the ex ante likelihood of ...</vt:lpstr>
      <vt:lpstr>FIGURE II The Distribution of x for White and Black Jurors in Pool
This figure shows how the truncation points will ...</vt:lpstr>
      <vt:lpstr>FIGURE III The Impact of Adding Black Jurors to the Jury Pool.
This figure represents the same situation as Figure 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2024-04-26T07:02:35Z</dcterms:modified>
</cp:coreProperties>
</file>